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98" r:id="rId4"/>
    <p:sldId id="259" r:id="rId5"/>
    <p:sldId id="316" r:id="rId6"/>
    <p:sldId id="293" r:id="rId7"/>
    <p:sldId id="294" r:id="rId8"/>
    <p:sldId id="295" r:id="rId9"/>
    <p:sldId id="303" r:id="rId10"/>
    <p:sldId id="317" r:id="rId11"/>
    <p:sldId id="296" r:id="rId12"/>
    <p:sldId id="297" r:id="rId13"/>
    <p:sldId id="299" r:id="rId14"/>
    <p:sldId id="300" r:id="rId15"/>
    <p:sldId id="301" r:id="rId16"/>
    <p:sldId id="302" r:id="rId17"/>
    <p:sldId id="304" r:id="rId18"/>
    <p:sldId id="306" r:id="rId19"/>
    <p:sldId id="319" r:id="rId20"/>
    <p:sldId id="305" r:id="rId21"/>
    <p:sldId id="312" r:id="rId22"/>
    <p:sldId id="313" r:id="rId23"/>
    <p:sldId id="315" r:id="rId24"/>
    <p:sldId id="322" r:id="rId25"/>
    <p:sldId id="314" r:id="rId26"/>
    <p:sldId id="318" r:id="rId27"/>
    <p:sldId id="320" r:id="rId28"/>
    <p:sldId id="321" r:id="rId29"/>
    <p:sldId id="311" r:id="rId30"/>
    <p:sldId id="307" r:id="rId31"/>
    <p:sldId id="325" r:id="rId32"/>
    <p:sldId id="326" r:id="rId33"/>
    <p:sldId id="329" r:id="rId34"/>
    <p:sldId id="333" r:id="rId35"/>
    <p:sldId id="340" r:id="rId36"/>
    <p:sldId id="341" r:id="rId37"/>
    <p:sldId id="334" r:id="rId38"/>
    <p:sldId id="342" r:id="rId39"/>
    <p:sldId id="343" r:id="rId40"/>
    <p:sldId id="328" r:id="rId41"/>
    <p:sldId id="330" r:id="rId42"/>
    <p:sldId id="335" r:id="rId43"/>
    <p:sldId id="336" r:id="rId44"/>
    <p:sldId id="332" r:id="rId45"/>
    <p:sldId id="308" r:id="rId46"/>
    <p:sldId id="309" r:id="rId47"/>
    <p:sldId id="310" r:id="rId48"/>
    <p:sldId id="338" r:id="rId49"/>
    <p:sldId id="337" r:id="rId50"/>
    <p:sldId id="323" r:id="rId51"/>
    <p:sldId id="270" r:id="rId52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07885C-8A57-644D-AB0A-5772E8C927C1}">
          <p14:sldIdLst>
            <p14:sldId id="256"/>
            <p14:sldId id="258"/>
            <p14:sldId id="298"/>
            <p14:sldId id="259"/>
            <p14:sldId id="316"/>
            <p14:sldId id="293"/>
            <p14:sldId id="294"/>
            <p14:sldId id="295"/>
            <p14:sldId id="303"/>
            <p14:sldId id="317"/>
            <p14:sldId id="296"/>
            <p14:sldId id="297"/>
            <p14:sldId id="299"/>
            <p14:sldId id="300"/>
            <p14:sldId id="301"/>
            <p14:sldId id="302"/>
            <p14:sldId id="304"/>
            <p14:sldId id="306"/>
            <p14:sldId id="319"/>
            <p14:sldId id="305"/>
            <p14:sldId id="312"/>
            <p14:sldId id="313"/>
            <p14:sldId id="315"/>
            <p14:sldId id="322"/>
            <p14:sldId id="314"/>
            <p14:sldId id="318"/>
            <p14:sldId id="320"/>
            <p14:sldId id="321"/>
            <p14:sldId id="311"/>
            <p14:sldId id="307"/>
          </p14:sldIdLst>
        </p14:section>
        <p14:section name="2nd Day" id="{895903F2-7A4B-3B4F-B3C2-03A247037018}">
          <p14:sldIdLst>
            <p14:sldId id="325"/>
            <p14:sldId id="326"/>
            <p14:sldId id="329"/>
            <p14:sldId id="333"/>
            <p14:sldId id="340"/>
            <p14:sldId id="341"/>
            <p14:sldId id="334"/>
            <p14:sldId id="342"/>
            <p14:sldId id="343"/>
            <p14:sldId id="328"/>
            <p14:sldId id="330"/>
            <p14:sldId id="335"/>
            <p14:sldId id="336"/>
            <p14:sldId id="332"/>
            <p14:sldId id="308"/>
            <p14:sldId id="309"/>
            <p14:sldId id="310"/>
            <p14:sldId id="338"/>
            <p14:sldId id="337"/>
            <p14:sldId id="32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738"/>
    <a:srgbClr val="406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5"/>
    <p:restoredTop sz="86912"/>
  </p:normalViewPr>
  <p:slideViewPr>
    <p:cSldViewPr snapToGrid="0">
      <p:cViewPr varScale="1">
        <p:scale>
          <a:sx n="102" d="100"/>
          <a:sy n="102" d="100"/>
        </p:scale>
        <p:origin x="1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4DCA9-1612-9746-869A-F894CA4A2A91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7F791-6314-DF4D-B4C8-CBC9534066C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8519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7331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18480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www.ibm.com</a:t>
            </a:r>
            <a:r>
              <a:rPr lang="en-US" dirty="0"/>
              <a:t>/docs/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netcoolomnibus</a:t>
            </a:r>
            <a:r>
              <a:rPr lang="en-US" dirty="0"/>
              <a:t>/8.1?topic=interface-http-request-response-examples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96284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40260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jenkov.com</a:t>
            </a:r>
            <a:r>
              <a:rPr lang="en-US" dirty="0"/>
              <a:t>/tutorials/oauth2/authorization-code-request-</a:t>
            </a:r>
            <a:r>
              <a:rPr lang="en-US" dirty="0" err="1"/>
              <a:t>response.html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33336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jenkov.com</a:t>
            </a:r>
            <a:r>
              <a:rPr lang="en-US" dirty="0"/>
              <a:t>/tutorials/oauth2/authorization-code-request-</a:t>
            </a:r>
            <a:r>
              <a:rPr lang="en-US" dirty="0" err="1"/>
              <a:t>response.html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85265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portswigger.net</a:t>
            </a:r>
            <a:r>
              <a:rPr lang="en-US" dirty="0"/>
              <a:t>/burp/</a:t>
            </a:r>
            <a:r>
              <a:rPr lang="en-US" dirty="0" err="1"/>
              <a:t>communitydownload</a:t>
            </a:r>
            <a:endParaRPr lang="en-US" dirty="0"/>
          </a:p>
          <a:p>
            <a:endParaRPr lang="en-US" dirty="0"/>
          </a:p>
          <a:p>
            <a:r>
              <a:rPr lang="en-US" dirty="0"/>
              <a:t>"/</a:t>
            </a:r>
            <a:r>
              <a:rPr lang="en-US" dirty="0" err="1"/>
              <a:t>oauth</a:t>
            </a:r>
            <a:r>
              <a:rPr lang="en-US" dirty="0"/>
              <a:t>" -</a:t>
            </a:r>
            <a:r>
              <a:rPr lang="en-US" dirty="0" err="1"/>
              <a:t>org:"Microsoft</a:t>
            </a:r>
            <a:r>
              <a:rPr lang="en-US" dirty="0"/>
              <a:t>" -</a:t>
            </a:r>
            <a:r>
              <a:rPr lang="en-US" dirty="0" err="1"/>
              <a:t>org:"Google</a:t>
            </a:r>
            <a:r>
              <a:rPr lang="en-US" dirty="0"/>
              <a:t>” =&gt; </a:t>
            </a:r>
            <a:r>
              <a:rPr lang="en-US" dirty="0" err="1"/>
              <a:t>shodan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80770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41734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38294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1019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7382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74437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portswigger.net</a:t>
            </a:r>
            <a:r>
              <a:rPr lang="en-US" dirty="0"/>
              <a:t>/burp/documentation/desktop/tools/repeater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82786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portswigger.net</a:t>
            </a:r>
            <a:r>
              <a:rPr lang="en-US" dirty="0"/>
              <a:t>/burp/documentation/desktop/tools/intruder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68236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53700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65325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44977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52597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86189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75885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97045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2907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42731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04060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60782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portswigger.net</a:t>
            </a:r>
            <a:r>
              <a:rPr lang="en-US" dirty="0"/>
              <a:t>/burp/documentation/collaborator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02228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/what-is-cross-site-scripting-</a:t>
            </a:r>
            <a:r>
              <a:rPr lang="en-US" dirty="0" err="1"/>
              <a:t>xss</a:t>
            </a:r>
            <a:r>
              <a:rPr lang="en-US" dirty="0"/>
              <a:t>/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62448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65683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503267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73160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38650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759550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75348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javascript.plainenglish.io</a:t>
            </a:r>
            <a:r>
              <a:rPr lang="en-US" dirty="0"/>
              <a:t>/http-request-methods-complete-guide-cced531a42b7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565064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portswigger.net</a:t>
            </a:r>
            <a:r>
              <a:rPr lang="en-US" dirty="0"/>
              <a:t>/burp/documentation/desktop/tools/</a:t>
            </a:r>
            <a:r>
              <a:rPr lang="en-US" dirty="0" err="1"/>
              <a:t>dom</a:t>
            </a:r>
            <a:r>
              <a:rPr lang="en-US" dirty="0"/>
              <a:t>-invader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15782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60047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270319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payatu.com</a:t>
            </a:r>
            <a:r>
              <a:rPr lang="en-US" dirty="0"/>
              <a:t>/blog/</a:t>
            </a:r>
            <a:r>
              <a:rPr lang="en-US" dirty="0" err="1"/>
              <a:t>dom</a:t>
            </a:r>
            <a:r>
              <a:rPr lang="en-US" dirty="0"/>
              <a:t>-based-</a:t>
            </a:r>
            <a:r>
              <a:rPr lang="en-US" dirty="0" err="1"/>
              <a:t>xss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22873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022140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5982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02231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21899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198318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57487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143250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50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03596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63385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0587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6242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1200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49A8-0E54-A044-F3E3-584F8D795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5C4A0-23B6-32D7-4D63-E5DEEE904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E1764-F7E6-55E7-2D25-D9363721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9C11E-54A5-E036-F5BA-27E49BF9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B3EF-548F-BBC2-EDC7-A7C659BC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64148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9E56-2DFF-3A83-A150-E0723026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20A01-BBD8-50DB-4B36-2F861643E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D0860-533D-135A-1A3F-8A0FB589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3F895-4E20-3A5B-EF5E-11CB4AD1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91369-DD22-12F6-EA0F-E624A36C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8445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6F9E1-DB5E-C243-36E1-09ACD832C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CE05A-86A6-0DCA-D447-0F9BFB018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B5F9D-8FD2-0F5C-B2B8-F86DE36CC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B70B6-9BC7-4CA9-1394-8BF9E8AA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0A8A9-7809-2445-3E64-57580CE0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1785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124E-C494-D192-F283-38F26B12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5578-63A2-27A6-7E05-CDBC9B9E5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BC441-2A46-DD98-3EA2-A88654C2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2AE4-8127-10BB-AD97-6C2819341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57E69-1874-6399-2550-890A2C11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3289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9840-AF1D-5D1B-3DC8-2518D62E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C79AB-D2EA-CB78-507D-7C8E3F98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66D4C-CF03-BDA7-4C44-945D0E38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3C9E6-C1FB-DACB-3D99-BE03529C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B1E71-B66D-4E09-2873-7037BBF3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4626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B82E-EF2C-A794-4F86-A47511CF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B247-E7D9-037D-E184-992728A60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84D99-DB58-8E48-714F-3B093EE29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76784-DC28-0A18-724D-7E98FAB2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1CA11-0D72-E2C6-1693-9F6C9596C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7C4F7-42C5-89A6-9D84-FE09AB5B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8730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8BD5-F0F2-4289-C75C-F43D0EFE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7ED67-2B1B-7AD1-8415-C8E2B81F8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9530F-BBB0-86AF-29D8-BE1D80895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D9275-08C3-0511-76DB-A18FF3C76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DAA7A-09F6-E317-2B70-ED70B789E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EE115-8931-ADFA-7B44-582764DA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86500-0910-9F42-8413-3E8B93251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92C289-8E11-48F6-98AC-E5A447AF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8121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D327-64F5-A956-2868-1C5191A0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3AC72-A59B-BC28-709C-83D7BEA6B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6AFB4-41C0-85DB-B9DA-E6061C29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3CAD3-3ECF-1F0B-2B0F-CB23E531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3370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52F37-0E19-8F9F-D8D6-3F9B7B536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3192D-88ED-FD4D-B589-5FDDFB78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1016B-9B29-EE88-F3CE-793F2497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9709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EEE7-7B99-C05E-B087-CEB535E9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142B4-31F9-F3D4-8315-B0C6C612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512D-1495-0E8D-DAC3-12FE27F38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A9D4A-519B-4CE1-B19C-2D320CB9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C1DD5-564D-A242-B10D-E045285A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5E2FF-04C1-D786-5758-7F6FA2FC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1650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0C1D-4117-0042-E422-298CB4BD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821801-AB7D-7F22-1FA1-002125ECD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6CCE2-F838-AE74-D8B5-4EF040924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F145A-91A5-66CB-CFCC-596A3570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B2DDD-A293-98F6-4431-72EC9EC5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70D6E-0584-8FFE-B3DA-6A1B7D5F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8605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FF9A3-9F52-7D66-4ECE-1074F720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BB8A2-5629-1DE4-490F-4BD4A43F8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E6523-51FC-8BC9-B088-D90C4BD0C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7AD82-6BEC-9047-AE50-E3CDBC67B6BB}" type="datetimeFigureOut">
              <a:rPr lang="en-TR" smtClean="0"/>
              <a:t>11.02.2024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5F042-C52C-41FE-AB39-361ECD2CA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06C-2A07-F2E8-AF52-5D7CE3F54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20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rtswigger.net/burp/vulnerability-scanne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lpnetsecurity.com/2023/03/01/burp-suite-penetration-testing-extension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hyperlink" Target="https://github.com/portswigger/nuclei-burp-integration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portswigger/nuclei-burp-integration" TargetMode="External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hyperlink" Target="https://github.com/projectdiscovery/nuclei-templates/releases" TargetMode="External"/><Relationship Id="rId4" Type="http://schemas.openxmlformats.org/officeDocument/2006/relationships/hyperlink" Target="https://github.com/projectdiscovery/nuclei/releases" TargetMode="Externa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github.com/portswigger/nuclei-burp-integration" TargetMode="External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hyperlink" Target="https://github.com/projectdiscovery/nuclei-templates/releases" TargetMode="External"/><Relationship Id="rId4" Type="http://schemas.openxmlformats.org/officeDocument/2006/relationships/hyperlink" Target="https://github.com/projectdiscovery/nuclei/releases" TargetMode="External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portswigger/nuclei-burp-integration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rtswigger/nuclei-burp-integrati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sql-injection/lab-retrieve-hidden-data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rtswigger.net/web-security/sql-injection/lab-login-bypas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cross-site-scripting/stored/lab-html-context-nothing-encoded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cross-site-scripting/contexts/lab-href-attribute-double-quotes-html-encode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cross-site-scripting/reflected/lab-html-context-nothing-encode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cross-site-scripting/contexts/lab-attribute-angle-brackets-html-encode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portswigger.net/web-security/cross-site-scripting/dom-based/lab-document-write-sink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opnchaudhary/how-to-use-arachni-for-web-vulnerability-scanner-aa33c360b51d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hyperlink" Target="https://github.com/Arachni/arachni/releases/download/v1.6.1.3/arachni-1.6.1.3-0.6.1.1-windows-x86_64.ex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proxy.org/download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eg"/><Relationship Id="rId4" Type="http://schemas.openxmlformats.org/officeDocument/2006/relationships/hyperlink" Target="https://www.oracle.com/java/technologies/downloads/#jdk21-window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wasp.org/www-project-webgoat/" TargetMode="External"/><Relationship Id="rId5" Type="http://schemas.openxmlformats.org/officeDocument/2006/relationships/hyperlink" Target="http://www.itsecgames.com/" TargetMode="External"/><Relationship Id="rId4" Type="http://schemas.openxmlformats.org/officeDocument/2006/relationships/hyperlink" Target="https://github.com/digininja/DVWA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CFE75F-6390-4A13-A32B-2AA295CCA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2069" y="1942819"/>
            <a:ext cx="3505200" cy="1624071"/>
          </a:xfrm>
        </p:spPr>
        <p:txBody>
          <a:bodyPr>
            <a:normAutofit/>
          </a:bodyPr>
          <a:lstStyle/>
          <a:p>
            <a:r>
              <a:rPr lang="en-US" sz="5000" b="1" i="0" u="none" strike="noStrike" dirty="0">
                <a:solidFill>
                  <a:schemeClr val="bg1"/>
                </a:solidFill>
                <a:effectLst/>
                <a:latin typeface="Nunito Sans" panose="020F0502020204030204" pitchFamily="34" charset="0"/>
              </a:rPr>
              <a:t>Burp Suite 101</a:t>
            </a:r>
            <a:endParaRPr lang="en-TR" sz="50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4C1EB-EEEC-09F1-EF4B-385D69365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3668" y="3925096"/>
            <a:ext cx="3506264" cy="665961"/>
          </a:xfrm>
        </p:spPr>
        <p:txBody>
          <a:bodyPr>
            <a:norm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February 10-11, 2024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EFA940C8-DBA5-01C6-891D-F8EB9B73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3412" y="1204582"/>
            <a:ext cx="1986474" cy="1986474"/>
          </a:xfrm>
          <a:custGeom>
            <a:avLst/>
            <a:gdLst/>
            <a:ahLst/>
            <a:cxnLst/>
            <a:rect l="l" t="t" r="r" b="b"/>
            <a:pathLst>
              <a:path w="2619375" h="1860000">
                <a:moveTo>
                  <a:pt x="0" y="0"/>
                </a:moveTo>
                <a:lnTo>
                  <a:pt x="2619375" y="0"/>
                </a:lnTo>
                <a:lnTo>
                  <a:pt x="2619375" y="1860000"/>
                </a:lnTo>
                <a:lnTo>
                  <a:pt x="0" y="1860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DSC EMSI Rabat">
            <a:extLst>
              <a:ext uri="{FF2B5EF4-FFF2-40B4-BE49-F238E27FC236}">
                <a16:creationId xmlns:a16="http://schemas.microsoft.com/office/drawing/2014/main" id="{9A8E2602-C7EC-7AF6-D70E-F6C2E927F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10" y="2642845"/>
            <a:ext cx="1127312" cy="11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52C51-90E3-C5F1-532C-2B0BBF29DE31}"/>
              </a:ext>
            </a:extLst>
          </p:cNvPr>
          <p:cNvSpPr txBox="1">
            <a:spLocks/>
          </p:cNvSpPr>
          <p:nvPr/>
        </p:nvSpPr>
        <p:spPr>
          <a:xfrm>
            <a:off x="66290" y="3646663"/>
            <a:ext cx="3571240" cy="605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Nunito Sans" panose="020F0502020204030204" pitchFamily="34" charset="0"/>
              </a:rPr>
              <a:t>Google Developer Student Clubs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Nunito Sans" panose="020F0502020204030204" pitchFamily="34" charset="0"/>
              </a:rPr>
              <a:t>Kocaeli</a:t>
            </a:r>
            <a:r>
              <a:rPr lang="en-US" sz="1600" dirty="0">
                <a:solidFill>
                  <a:schemeClr val="bg1"/>
                </a:solidFill>
                <a:latin typeface="Nunito Sans" panose="020F0502020204030204" pitchFamily="34" charset="0"/>
              </a:rPr>
              <a:t> University</a:t>
            </a:r>
            <a:endParaRPr lang="en-TR" sz="1600" dirty="0">
              <a:solidFill>
                <a:schemeClr val="bg1"/>
              </a:solidFill>
            </a:endParaRPr>
          </a:p>
        </p:txBody>
      </p:sp>
      <p:pic>
        <p:nvPicPr>
          <p:cNvPr id="8" name="Picture 7" descr="A black bird with a red and white circle&#10;&#10;Description automatically generated">
            <a:extLst>
              <a:ext uri="{FF2B5EF4-FFF2-40B4-BE49-F238E27FC236}">
                <a16:creationId xmlns:a16="http://schemas.microsoft.com/office/drawing/2014/main" id="{87477249-1464-CC09-1532-63DED427E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48" y="1466586"/>
            <a:ext cx="1651000" cy="8255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F0ABAB6-7DF1-363B-EB15-DDA5D7F54069}"/>
              </a:ext>
            </a:extLst>
          </p:cNvPr>
          <p:cNvSpPr txBox="1">
            <a:spLocks/>
          </p:cNvSpPr>
          <p:nvPr/>
        </p:nvSpPr>
        <p:spPr>
          <a:xfrm>
            <a:off x="4364755" y="4879464"/>
            <a:ext cx="3506264" cy="665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R" dirty="0">
                <a:solidFill>
                  <a:schemeClr val="bg1"/>
                </a:solidFill>
              </a:rPr>
              <a:t>FERDİ GÜL</a:t>
            </a:r>
          </a:p>
        </p:txBody>
      </p:sp>
      <p:pic>
        <p:nvPicPr>
          <p:cNvPr id="11" name="Picture 10" descr="A black and yellow sign with yellow text&#10;&#10;Description automatically generated">
            <a:extLst>
              <a:ext uri="{FF2B5EF4-FFF2-40B4-BE49-F238E27FC236}">
                <a16:creationId xmlns:a16="http://schemas.microsoft.com/office/drawing/2014/main" id="{5EDE1873-FABA-07FE-A22A-F431C9B43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175" y="5619755"/>
            <a:ext cx="1339053" cy="444074"/>
          </a:xfrm>
          <a:prstGeom prst="rect">
            <a:avLst/>
          </a:prstGeom>
        </p:spPr>
      </p:pic>
      <p:pic>
        <p:nvPicPr>
          <p:cNvPr id="13" name="Picture 12" descr="A black and yellow rectangle with yellow text&#10;&#10;Description automatically generated">
            <a:extLst>
              <a:ext uri="{FF2B5EF4-FFF2-40B4-BE49-F238E27FC236}">
                <a16:creationId xmlns:a16="http://schemas.microsoft.com/office/drawing/2014/main" id="{803AC146-C814-FE06-F867-0D9229A78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174" y="6050731"/>
            <a:ext cx="1339054" cy="4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9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219F2-9911-FA0B-93AC-2E66901FF50E}"/>
              </a:ext>
            </a:extLst>
          </p:cNvPr>
          <p:cNvSpPr txBox="1"/>
          <p:nvPr/>
        </p:nvSpPr>
        <p:spPr>
          <a:xfrm>
            <a:off x="2783239" y="1610627"/>
            <a:ext cx="76754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6B6B6B"/>
                </a:solidFill>
                <a:effectLst/>
                <a:latin typeface="sohne"/>
              </a:rPr>
              <a:t>Safe methods: GET, HEAD, OPTIONS, TRACE</a:t>
            </a:r>
          </a:p>
          <a:p>
            <a:pPr algn="l"/>
            <a:r>
              <a:rPr lang="en-US" b="0" i="0" u="none" strike="noStrike" dirty="0">
                <a:solidFill>
                  <a:srgbClr val="6B6B6B"/>
                </a:solidFill>
                <a:effectLst/>
                <a:latin typeface="sohne"/>
              </a:rPr>
              <a:t>Idempotent methods: GET, PUT, DELETE, HEAD,OPTIONS, TRACE</a:t>
            </a:r>
          </a:p>
          <a:p>
            <a:pPr algn="l"/>
            <a:r>
              <a:rPr lang="en-US" b="0" i="0" u="none" strike="noStrike" dirty="0">
                <a:solidFill>
                  <a:srgbClr val="6B6B6B"/>
                </a:solidFill>
                <a:effectLst/>
                <a:latin typeface="sohne"/>
              </a:rPr>
              <a:t>Cacheable methods: GET, HEAD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4F0FDC-8F41-E170-B005-51A8DAB10E10}"/>
              </a:ext>
            </a:extLst>
          </p:cNvPr>
          <p:cNvSpPr txBox="1">
            <a:spLocks/>
          </p:cNvSpPr>
          <p:nvPr/>
        </p:nvSpPr>
        <p:spPr>
          <a:xfrm>
            <a:off x="640123" y="554755"/>
            <a:ext cx="8088241" cy="16834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4000" b="1" dirty="0">
                <a:latin typeface="Nunito Sans" pitchFamily="2" charset="77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 Fundamentals for Web (Security Status Methods for WEB)</a:t>
            </a:r>
            <a:br>
              <a:rPr lang="en-US" sz="2400" dirty="0">
                <a:latin typeface="Nunito Sans" pitchFamily="2" charset="77"/>
              </a:rPr>
            </a:b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78A6764-5151-804A-38D3-FECFF8FEF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76" y="2787344"/>
            <a:ext cx="76454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1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23" y="554755"/>
            <a:ext cx="6324891" cy="226061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4000" b="1" dirty="0">
                <a:latin typeface="Nunito Sans" pitchFamily="2" charset="77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 Fundamentals for Web (Example)</a:t>
            </a:r>
            <a:br>
              <a:rPr lang="en-US" sz="2400" b="0" i="0" u="none" strike="noStrike" dirty="0">
                <a:effectLst/>
                <a:latin typeface="Nunito Sans" pitchFamily="2" charset="77"/>
              </a:rPr>
            </a:b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A0ACC-7B36-CAE0-F14D-6BB5DD2C43B5}"/>
              </a:ext>
            </a:extLst>
          </p:cNvPr>
          <p:cNvSpPr txBox="1"/>
          <p:nvPr/>
        </p:nvSpPr>
        <p:spPr>
          <a:xfrm>
            <a:off x="3359223" y="1582770"/>
            <a:ext cx="81926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IBM Plex Mono" panose="020F0502020204030204" pitchFamily="34" charset="0"/>
              </a:rPr>
              <a:t>GET /</a:t>
            </a:r>
            <a:r>
              <a:rPr lang="en-US" sz="1400" b="0" i="0" u="none" strike="noStrike" dirty="0" err="1">
                <a:effectLst/>
                <a:latin typeface="IBM Plex Mono" panose="020F0502020204030204" pitchFamily="34" charset="0"/>
              </a:rPr>
              <a:t>objectserver</a:t>
            </a:r>
            <a:r>
              <a:rPr lang="en-US" sz="1400" b="0" i="0" u="none" strike="noStrike" dirty="0">
                <a:effectLst/>
                <a:latin typeface="IBM Plex Mono" panose="020F0502020204030204" pitchFamily="34" charset="0"/>
              </a:rPr>
              <a:t>/</a:t>
            </a:r>
            <a:r>
              <a:rPr lang="en-US" sz="1400" b="0" i="0" u="none" strike="noStrike" dirty="0" err="1">
                <a:effectLst/>
                <a:latin typeface="IBM Plex Mono" panose="020F0502020204030204" pitchFamily="34" charset="0"/>
              </a:rPr>
              <a:t>restapi</a:t>
            </a:r>
            <a:r>
              <a:rPr lang="en-US" sz="1400" b="0" i="0" u="none" strike="noStrike" dirty="0">
                <a:effectLst/>
                <a:latin typeface="IBM Plex Mono" panose="020F0502020204030204" pitchFamily="34" charset="0"/>
              </a:rPr>
              <a:t>/alerts/status HTTP/1.1 </a:t>
            </a:r>
          </a:p>
          <a:p>
            <a:r>
              <a:rPr lang="en-US" sz="1400" b="0" i="0" u="none" strike="noStrike" dirty="0">
                <a:effectLst/>
                <a:latin typeface="IBM Plex Mono" panose="020F0502020204030204" pitchFamily="34" charset="0"/>
              </a:rPr>
              <a:t>Accept: application/</a:t>
            </a:r>
            <a:r>
              <a:rPr lang="en-US" sz="1400" b="0" i="0" u="none" strike="noStrike" dirty="0" err="1">
                <a:effectLst/>
                <a:latin typeface="IBM Plex Mono" panose="020F0502020204030204" pitchFamily="34" charset="0"/>
              </a:rPr>
              <a:t>json</a:t>
            </a:r>
            <a:r>
              <a:rPr lang="en-US" sz="1400" b="0" i="0" u="none" strike="noStrike" dirty="0">
                <a:effectLst/>
                <a:latin typeface="IBM Plex Mono" panose="020F0502020204030204" pitchFamily="34" charset="0"/>
              </a:rPr>
              <a:t> </a:t>
            </a:r>
          </a:p>
          <a:p>
            <a:r>
              <a:rPr lang="en-US" sz="1400" b="0" i="0" u="none" strike="noStrike" dirty="0">
                <a:effectLst/>
                <a:latin typeface="IBM Plex Mono" panose="020F0502020204030204" pitchFamily="34" charset="0"/>
              </a:rPr>
              <a:t>Authorization: Basic dGVzdHVzZXIwMTpuZXRjb29s </a:t>
            </a:r>
          </a:p>
          <a:p>
            <a:r>
              <a:rPr lang="en-US" sz="1400" b="0" i="0" u="none" strike="noStrike" dirty="0">
                <a:effectLst/>
                <a:latin typeface="IBM Plex Mono" panose="020F0502020204030204" pitchFamily="34" charset="0"/>
              </a:rPr>
              <a:t>Host: localhost </a:t>
            </a:r>
          </a:p>
          <a:p>
            <a:r>
              <a:rPr lang="en-US" sz="1400" b="0" i="0" u="none" strike="noStrike" dirty="0">
                <a:effectLst/>
                <a:latin typeface="IBM Plex Mono" panose="020F0502020204030204" pitchFamily="34" charset="0"/>
              </a:rPr>
              <a:t>Connection: keep-alive</a:t>
            </a:r>
            <a:endParaRPr lang="en-T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A02A3-37A5-019A-BBC0-2819491F5DE8}"/>
              </a:ext>
            </a:extLst>
          </p:cNvPr>
          <p:cNvSpPr txBox="1"/>
          <p:nvPr/>
        </p:nvSpPr>
        <p:spPr>
          <a:xfrm>
            <a:off x="3359223" y="2970010"/>
            <a:ext cx="859621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effectLst/>
                <a:latin typeface="IBM Plex Mono" panose="020B0509050203000203" pitchFamily="49" charset="77"/>
              </a:rPr>
              <a:t>HTTP/1.1 200 OK </a:t>
            </a:r>
          </a:p>
          <a:p>
            <a:r>
              <a:rPr lang="en-US" sz="1200" b="0" i="0" u="none" strike="noStrike" dirty="0">
                <a:effectLst/>
                <a:latin typeface="IBM Plex Mono" panose="020B0509050203000203" pitchFamily="49" charset="77"/>
              </a:rPr>
              <a:t>Cache-Control: no-cache </a:t>
            </a:r>
          </a:p>
          <a:p>
            <a:r>
              <a:rPr lang="en-US" sz="1200" b="0" i="0" u="none" strike="noStrike" dirty="0">
                <a:effectLst/>
                <a:latin typeface="IBM Plex Mono" panose="020B0509050203000203" pitchFamily="49" charset="77"/>
              </a:rPr>
              <a:t>Server: </a:t>
            </a:r>
            <a:r>
              <a:rPr lang="en-US" sz="1200" b="0" i="0" u="none" strike="noStrike" dirty="0" err="1">
                <a:effectLst/>
                <a:latin typeface="IBM Plex Mono" panose="020B0509050203000203" pitchFamily="49" charset="77"/>
              </a:rPr>
              <a:t>libnhttpd</a:t>
            </a:r>
            <a:r>
              <a:rPr lang="en-US" sz="1200" b="0" i="0" u="none" strike="noStrike" dirty="0">
                <a:effectLst/>
                <a:latin typeface="IBM Plex Mono" panose="020B0509050203000203" pitchFamily="49" charset="77"/>
              </a:rPr>
              <a:t> </a:t>
            </a:r>
          </a:p>
          <a:p>
            <a:r>
              <a:rPr lang="en-US" sz="1200" b="0" i="0" u="none" strike="noStrike" dirty="0">
                <a:effectLst/>
                <a:latin typeface="IBM Plex Mono" panose="020B0509050203000203" pitchFamily="49" charset="77"/>
              </a:rPr>
              <a:t>Date: Wed Jul 4 15:32:03 2012 </a:t>
            </a:r>
          </a:p>
          <a:p>
            <a:r>
              <a:rPr lang="en-US" sz="1200" b="0" i="0" u="none" strike="noStrike" dirty="0">
                <a:effectLst/>
                <a:latin typeface="IBM Plex Mono" panose="020B0509050203000203" pitchFamily="49" charset="77"/>
              </a:rPr>
              <a:t>Connection: Keep-Alive: </a:t>
            </a:r>
          </a:p>
          <a:p>
            <a:r>
              <a:rPr lang="en-US" sz="1200" b="0" i="0" u="none" strike="noStrike" dirty="0">
                <a:effectLst/>
                <a:latin typeface="IBM Plex Mono" panose="020B0509050203000203" pitchFamily="49" charset="77"/>
              </a:rPr>
              <a:t>Content-Type: application/</a:t>
            </a:r>
            <a:r>
              <a:rPr lang="en-US" sz="1200" b="0" i="0" u="none" strike="noStrike" dirty="0" err="1">
                <a:effectLst/>
                <a:latin typeface="IBM Plex Mono" panose="020B0509050203000203" pitchFamily="49" charset="77"/>
              </a:rPr>
              <a:t>rdf+xml</a:t>
            </a:r>
            <a:r>
              <a:rPr lang="en-US" sz="1200" b="0" i="0" u="none" strike="noStrike" dirty="0">
                <a:effectLst/>
                <a:latin typeface="IBM Plex Mono" panose="020B0509050203000203" pitchFamily="49" charset="77"/>
              </a:rPr>
              <a:t> </a:t>
            </a:r>
          </a:p>
          <a:p>
            <a:r>
              <a:rPr lang="en-US" sz="1200" b="0" i="0" u="none" strike="noStrike" dirty="0">
                <a:effectLst/>
                <a:latin typeface="IBM Plex Mono" panose="020B0509050203000203" pitchFamily="49" charset="77"/>
              </a:rPr>
              <a:t>Content-Length: 24860 </a:t>
            </a:r>
          </a:p>
          <a:p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{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rowset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{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osname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"NCOMS",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dbname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"alerts",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tblname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"status",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coldesc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[{ "name": "Identifier", "type": "string", "size": 255 }, { "name": "Serial", "type": "integer", "size": 4 }, { "name": "Node", "type": "string", "size": 64 }, { "name":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NodeAlias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", "type": "string", "size": 64 }, { "name":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AlertKey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", "type": "string", "size": 255 }, { "name": "Severity", "type": "integer", "size": 4 }, { "name": "Summary", "type": "string", "size": 255 }, { "name":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StateChange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", "type":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utc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", "size": 4 }, { "name":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FirstOccurrence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", "type":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utc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", "size": 4 }, { "name":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LastOccurrence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", "type":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utc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", "size": 4 }, { "name":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RowSerial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", "type": "integer", "size": 4 }], "rows": [{ "Identifier": "Startup@sol9-build1", "Serial": 12469, "Node": "sol9-build1",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NodeAlias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"",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AlertKey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"", "Severity": 0, "Summary":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ObjectServer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 NCOMS on sol9-build1 started at Wed Jul 04 15:27:57 2012",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StateChange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1341412082,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FirstOccurrence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1341411978,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LastOccurrence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1341412077,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RowSerial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12469 }, { "Identifier": "ProfilerEnableToggle@NCOMS:sol9-build1", "Serial": 12468, "Node": "sol9-build1",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NodeAlias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"",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AlertKey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"", "Severity": 0, "Summary":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ObjectServer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 NCOMS Profiler enabled at Wed Jul 04 15:27:56 2012",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StateChange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1341412077,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FirstOccurrence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1341411976,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LastOccurrence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1341412076,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RowSerial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12468 }, { "Identifier":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JUnitEventTestInstance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####0", "Serial": 12469, "Node": "sol9-build1",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NodeAlias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"",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AlertKey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JUnitEventInstance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", "Severity": 0, "Summary": "This is a test event generated by the JUnit REST Event Tests. (0)",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StateChange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1341412184,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FirstOccurrence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1341411772,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LastOccurrence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1341412074,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RowSerial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12468 }, { "Identifier": "Shutdown@sol9-build1", ******* TRUNCATED ********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RowSerial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12519 }], "</a:t>
            </a:r>
            <a:r>
              <a:rPr lang="en-US" sz="800" b="0" i="0" u="none" strike="noStrike" dirty="0" err="1">
                <a:effectLst/>
                <a:latin typeface="IBM Plex Mono" panose="020B0509050203000203" pitchFamily="49" charset="77"/>
              </a:rPr>
              <a:t>affectedRows</a:t>
            </a:r>
            <a:r>
              <a:rPr lang="en-US" sz="800" b="0" i="0" u="none" strike="noStrike" dirty="0">
                <a:effectLst/>
                <a:latin typeface="IBM Plex Mono" panose="020B0509050203000203" pitchFamily="49" charset="77"/>
              </a:rPr>
              <a:t>": 12 } }</a:t>
            </a:r>
            <a:endParaRPr lang="en-TR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A4C5F-09F1-01F4-B38A-2FFEEE29B0B6}"/>
              </a:ext>
            </a:extLst>
          </p:cNvPr>
          <p:cNvSpPr txBox="1"/>
          <p:nvPr/>
        </p:nvSpPr>
        <p:spPr>
          <a:xfrm>
            <a:off x="1207463" y="1982879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C9040-0CC9-4CB1-5CD6-F7F173A5AC63}"/>
              </a:ext>
            </a:extLst>
          </p:cNvPr>
          <p:cNvSpPr txBox="1"/>
          <p:nvPr/>
        </p:nvSpPr>
        <p:spPr>
          <a:xfrm>
            <a:off x="1207463" y="4154950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72366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23" y="554755"/>
            <a:ext cx="6324891" cy="226061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4000" b="1" dirty="0">
                <a:latin typeface="Nunito Sans" pitchFamily="2" charset="77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 Fundamentals for Web (?Example)</a:t>
            </a:r>
            <a:br>
              <a:rPr lang="en-US" sz="2400" b="0" i="0" u="none" strike="noStrike" dirty="0">
                <a:effectLst/>
                <a:latin typeface="Nunito Sans" pitchFamily="2" charset="77"/>
              </a:rPr>
            </a:b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A0ACC-7B36-CAE0-F14D-6BB5DD2C43B5}"/>
              </a:ext>
            </a:extLst>
          </p:cNvPr>
          <p:cNvSpPr txBox="1"/>
          <p:nvPr/>
        </p:nvSpPr>
        <p:spPr>
          <a:xfrm>
            <a:off x="3359223" y="20444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42424"/>
                </a:solidFill>
                <a:effectLst/>
                <a:latin typeface="source-code-pro"/>
              </a:rPr>
              <a:t>TRACE / HTTP/1.1</a:t>
            </a:r>
            <a:br>
              <a:rPr lang="en-US" dirty="0"/>
            </a:br>
            <a:r>
              <a:rPr lang="en-US" b="0" i="0" u="none" strike="noStrike" dirty="0">
                <a:solidFill>
                  <a:srgbClr val="242424"/>
                </a:solidFill>
                <a:effectLst/>
                <a:latin typeface="source-code-pro"/>
              </a:rPr>
              <a:t>Host: 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source-code-pro"/>
              </a:rPr>
              <a:t>www.example.com</a:t>
            </a:r>
            <a:br>
              <a:rPr lang="en-US" dirty="0"/>
            </a:br>
            <a:r>
              <a:rPr lang="en-US" b="0" i="0" u="none" strike="noStrike" dirty="0">
                <a:solidFill>
                  <a:srgbClr val="242424"/>
                </a:solidFill>
                <a:effectLst/>
                <a:latin typeface="source-code-pro"/>
              </a:rPr>
              <a:t>User-Agent: Mozilla/4.0 (compatible; MSIE5.01; Windows NT)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A02A3-37A5-019A-BBC0-2819491F5DE8}"/>
              </a:ext>
            </a:extLst>
          </p:cNvPr>
          <p:cNvSpPr txBox="1"/>
          <p:nvPr/>
        </p:nvSpPr>
        <p:spPr>
          <a:xfrm>
            <a:off x="3359223" y="337012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ource-code-pro"/>
              </a:rPr>
              <a:t>HTTP/1.1 200 OK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Date: Mon, 23 Sept 2021 12:28:53 GMT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Server: Apache/2.2.14 (Win32)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Connection: close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Content-Type: message/http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Content-Length: 39TRACE / HTTP/1.1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Host: 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source-code-pro"/>
              </a:rPr>
              <a:t>ww.example.com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User-Agent: Mozilla/5.0 (Macintosh; Intel Mac OS X 10_15_7)</a:t>
            </a:r>
            <a:endParaRPr lang="en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A4C5F-09F1-01F4-B38A-2FFEEE29B0B6}"/>
              </a:ext>
            </a:extLst>
          </p:cNvPr>
          <p:cNvSpPr txBox="1"/>
          <p:nvPr/>
        </p:nvSpPr>
        <p:spPr>
          <a:xfrm>
            <a:off x="1207463" y="232143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C9040-0CC9-4CB1-5CD6-F7F173A5AC63}"/>
              </a:ext>
            </a:extLst>
          </p:cNvPr>
          <p:cNvSpPr txBox="1"/>
          <p:nvPr/>
        </p:nvSpPr>
        <p:spPr>
          <a:xfrm>
            <a:off x="1207463" y="4154950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45621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22" y="554755"/>
            <a:ext cx="10181675" cy="226061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4000" b="1" dirty="0">
                <a:latin typeface="Nunito Sans" pitchFamily="2" charset="77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 Fundamentals for Web (Bonus-Example for OAuth)</a:t>
            </a:r>
            <a:br>
              <a:rPr lang="en-US" sz="2400" b="0" i="0" u="none" strike="noStrike" dirty="0">
                <a:effectLst/>
                <a:latin typeface="Nunito Sans" pitchFamily="2" charset="77"/>
              </a:rPr>
            </a:b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96EF6E5-0057-A777-39F3-01165861D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76" y="1746250"/>
            <a:ext cx="92456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54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Network Fundamentals for Web (Example for OAuth)</a:t>
            </a:r>
            <a:br>
              <a:rPr lang="en-US" sz="18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14468-BFC3-B02A-A2B2-2A1A343A31F4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b="0" i="0" u="none" strike="noStrike" dirty="0">
                <a:effectLst/>
              </a:rPr>
              <a:t>OAuth is a protocol for secure authorization, enabling client applications to access user data. Here's a summary of the process: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effectLst/>
              </a:rPr>
              <a:t>The client application requests access to a specific subset of the user's data, indicating the grant type and access permissions.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effectLst/>
              </a:rPr>
              <a:t>The user is prompted to log in to the OAuth service and explicitly grants consent for the requested access.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effectLst/>
              </a:rPr>
              <a:t>Upon consent, the client application receives a unique access token, proving authorization to access the requested data. The specifics of this token issuance depend on the chosen grant type.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effectLst/>
              </a:rPr>
              <a:t>The client application utilizes the access token to make API calls to the resource server, retrieving the authorized data.</a:t>
            </a:r>
          </a:p>
        </p:txBody>
      </p:sp>
      <p:pic>
        <p:nvPicPr>
          <p:cNvPr id="11266" name="Picture 2" descr="Exploiting misconfigured OAuth to takeover accounts | by Akash Methani |  InfoSec Write-ups">
            <a:extLst>
              <a:ext uri="{FF2B5EF4-FFF2-40B4-BE49-F238E27FC236}">
                <a16:creationId xmlns:a16="http://schemas.microsoft.com/office/drawing/2014/main" id="{11E928ED-F3F3-D8B2-D4DB-91A772972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4118" y="918162"/>
            <a:ext cx="7151071" cy="518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4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7563" y="2731372"/>
            <a:ext cx="7644627" cy="2751086"/>
          </a:xfrm>
        </p:spPr>
        <p:txBody>
          <a:bodyPr>
            <a:normAutofit fontScale="90000"/>
          </a:bodyPr>
          <a:lstStyle/>
          <a:p>
            <a:pPr algn="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 Live Example on Burp Suite</a:t>
            </a:r>
            <a:b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to see the Requests and Responses based on</a:t>
            </a:r>
            <a:b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(Basic and OAuth)</a:t>
            </a:r>
            <a:br>
              <a:rPr lang="en-US" sz="3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TR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2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5600" b="1">
                <a:latin typeface="Arial" panose="020B0604020202020204" pitchFamily="34" charset="0"/>
                <a:cs typeface="Arial" panose="020B0604020202020204" pitchFamily="34" charset="0"/>
              </a:rPr>
              <a:t>Burp Suite Fundamentals</a:t>
            </a:r>
            <a:br>
              <a:rPr lang="en-US" sz="56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56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TR" sz="5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67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3000" b="1">
                <a:latin typeface="Nunito Sans" pitchFamily="2" charset="77"/>
              </a:rPr>
              <a:t> </a:t>
            </a:r>
            <a:r>
              <a:rPr lang="en-US" sz="3000" b="1">
                <a:latin typeface="Arial" panose="020B0604020202020204" pitchFamily="34" charset="0"/>
                <a:cs typeface="Arial" panose="020B0604020202020204" pitchFamily="34" charset="0"/>
              </a:rPr>
              <a:t>Burp Suite Fundamentals</a:t>
            </a:r>
            <a:br>
              <a:rPr lang="en-US" sz="3000" b="0" i="0" u="none" strike="noStrike">
                <a:effectLst/>
                <a:latin typeface="Nunito Sans" pitchFamily="2" charset="77"/>
              </a:rPr>
            </a:br>
            <a:br>
              <a:rPr lang="en-US" sz="3000"/>
            </a:br>
            <a:br>
              <a:rPr lang="en-US" sz="3000"/>
            </a:br>
            <a:endParaRPr lang="en-TR" sz="30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8ECCC-AA19-ABB4-63E2-3BA87698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306" y="842480"/>
            <a:ext cx="7454529" cy="46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22" y="846290"/>
            <a:ext cx="9404423" cy="673544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br>
              <a:rPr lang="en-TR" sz="3200" b="1" dirty="0"/>
            </a:br>
            <a:r>
              <a:rPr lang="en-TR" sz="3200" b="1" dirty="0"/>
              <a:t>Burp Suite Fundamentals (Dashboard-Issue Activity) – Professional &amp; Enterprise Versions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E06FB1-D05B-704B-97F4-F6A3AAC7D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1" y="1519834"/>
            <a:ext cx="9904268" cy="47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9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44" y="582253"/>
            <a:ext cx="9404423" cy="673544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br>
              <a:rPr lang="en-TR" sz="3200" b="1" dirty="0"/>
            </a:br>
            <a:r>
              <a:rPr lang="en-TR" sz="3200" b="1" dirty="0"/>
              <a:t>Burp Suite Fundamentals (Proxy Settings and Adding Cert)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2D1E04-874D-9D9E-FB70-FE9BA4FB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28" y="1332646"/>
            <a:ext cx="3983523" cy="3038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789CF2-C0ED-E44B-9491-8F8763DDB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871" y="1332646"/>
            <a:ext cx="5242883" cy="331485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2E00C5-8E9F-2E92-C837-3084D1A09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726" y="2442076"/>
            <a:ext cx="5108113" cy="3229645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0B9C1403-10E5-10DB-5B8E-01F9319E1AAF}"/>
              </a:ext>
            </a:extLst>
          </p:cNvPr>
          <p:cNvSpPr/>
          <p:nvPr/>
        </p:nvSpPr>
        <p:spPr>
          <a:xfrm>
            <a:off x="6017083" y="3970269"/>
            <a:ext cx="702499" cy="4003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C514F71-9D96-00AE-C704-4D4A173B89A2}"/>
              </a:ext>
            </a:extLst>
          </p:cNvPr>
          <p:cNvSpPr/>
          <p:nvPr/>
        </p:nvSpPr>
        <p:spPr>
          <a:xfrm>
            <a:off x="4118245" y="2789876"/>
            <a:ext cx="702499" cy="4003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61770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A8F1347-68C9-B2C9-D961-216A10CF8524}"/>
              </a:ext>
            </a:extLst>
          </p:cNvPr>
          <p:cNvSpPr txBox="1"/>
          <p:nvPr/>
        </p:nvSpPr>
        <p:spPr>
          <a:xfrm>
            <a:off x="386180" y="2875895"/>
            <a:ext cx="63556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Burp Suite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 Settings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Repeater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Intruder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AI for Burp Suite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Collaborator	</a:t>
            </a:r>
          </a:p>
          <a:p>
            <a:pPr algn="l"/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8234DF2-DA0E-9857-227A-6D3B61545430}"/>
              </a:ext>
            </a:extLst>
          </p:cNvPr>
          <p:cNvSpPr/>
          <p:nvPr/>
        </p:nvSpPr>
        <p:spPr>
          <a:xfrm>
            <a:off x="0" y="5482502"/>
            <a:ext cx="496711" cy="4967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6F948-9ED2-1667-F039-003169AD5A68}"/>
              </a:ext>
            </a:extLst>
          </p:cNvPr>
          <p:cNvSpPr txBox="1"/>
          <p:nvPr/>
        </p:nvSpPr>
        <p:spPr>
          <a:xfrm>
            <a:off x="386180" y="581989"/>
            <a:ext cx="6355644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for Web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 Structure	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Status Codes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Methods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Security Methods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OAuth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Examples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69A2E-D7C3-51C0-CE54-7E7347412D21}"/>
              </a:ext>
            </a:extLst>
          </p:cNvPr>
          <p:cNvSpPr txBox="1"/>
          <p:nvPr/>
        </p:nvSpPr>
        <p:spPr>
          <a:xfrm>
            <a:off x="7233238" y="542307"/>
            <a:ext cx="63556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unito Sans" pitchFamily="2" charset="77"/>
              </a:rPr>
              <a:t>Open Source Web Pentest Tools (SETUP)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Nunito Sans" pitchFamily="2" charset="77"/>
              </a:rPr>
              <a:t>Arachni</a:t>
            </a:r>
            <a:endParaRPr lang="en-US" dirty="0">
              <a:solidFill>
                <a:schemeClr val="bg1"/>
              </a:solidFill>
              <a:latin typeface="Nunito Sans" pitchFamily="2" charset="77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Nunito Sans" pitchFamily="2" charset="77"/>
              </a:rPr>
              <a:t>OWASP ZAP Proxy etc.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Nunito Sans" pitchFamily="2" charset="77"/>
              </a:rPr>
              <a:t>…</a:t>
            </a:r>
          </a:p>
          <a:p>
            <a:pPr lvl="1"/>
            <a:endParaRPr lang="en-US" dirty="0">
              <a:solidFill>
                <a:schemeClr val="bg1"/>
              </a:solidFill>
              <a:latin typeface="Nunito Sans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Nunito Sans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2052" name="Picture 4" descr="Install with default options - PortSwigger · opsafetynow">
            <a:extLst>
              <a:ext uri="{FF2B5EF4-FFF2-40B4-BE49-F238E27FC236}">
                <a16:creationId xmlns:a16="http://schemas.microsoft.com/office/drawing/2014/main" id="{A12C5180-4690-A8BE-8A72-C3A873E9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69" y="1977207"/>
            <a:ext cx="3525672" cy="177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063A16-C889-7947-FA0D-F820343C4215}"/>
              </a:ext>
            </a:extLst>
          </p:cNvPr>
          <p:cNvSpPr txBox="1"/>
          <p:nvPr/>
        </p:nvSpPr>
        <p:spPr>
          <a:xfrm>
            <a:off x="7980403" y="2295153"/>
            <a:ext cx="7252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unito Sans" pitchFamily="2" charset="77"/>
              </a:rPr>
              <a:t>Web portals for education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69146-4B27-2E5A-4229-CCC64E0BEEC4}"/>
              </a:ext>
            </a:extLst>
          </p:cNvPr>
          <p:cNvSpPr txBox="1"/>
          <p:nvPr/>
        </p:nvSpPr>
        <p:spPr>
          <a:xfrm>
            <a:off x="4233669" y="4156483"/>
            <a:ext cx="6355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Burp Suite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Labs	</a:t>
            </a:r>
          </a:p>
          <a:p>
            <a:pPr algn="l"/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07307-5149-5D73-E76B-B5EB487C35FF}"/>
              </a:ext>
            </a:extLst>
          </p:cNvPr>
          <p:cNvSpPr txBox="1"/>
          <p:nvPr/>
        </p:nvSpPr>
        <p:spPr>
          <a:xfrm>
            <a:off x="4233669" y="4744643"/>
            <a:ext cx="635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LIVE Vulnerability Exploit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7EFD92-BA43-B6CB-3BDA-7715150E1515}"/>
              </a:ext>
            </a:extLst>
          </p:cNvPr>
          <p:cNvSpPr txBox="1"/>
          <p:nvPr/>
        </p:nvSpPr>
        <p:spPr>
          <a:xfrm>
            <a:off x="7980403" y="2934859"/>
            <a:ext cx="76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Kahoot! </a:t>
            </a:r>
            <a:endParaRPr lang="en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10000" accel="50000" decel="50000" autoRev="1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196 0.00208 C 0.03594 -0.00972 0.07005 -0.02153 0.10091 -0.02593 C 0.13177 -0.03033 0.15886 -0.03033 0.18698 -0.02431 C 0.21537 -0.01829 0.27045 0.01018 0.27045 0.01041 C 0.29584 0.0206 0.31732 0.03611 0.33985 0.03819 C 0.36237 0.04051 0.378 0.02546 0.40547 0.02338 C 0.43321 0.02153 0.4806 0.0243 0.50547 0.02685 C 0.53047 0.02916 0.54063 0.03518 0.55469 0.03819 C 0.56862 0.0412 0.57448 0.04676 0.58985 0.04491 C 0.60495 0.04282 0.61745 0.04282 0.64623 0.02685 C 0.67513 0.01065 0.72565 -0.02014 0.76276 -0.05232 C 0.80026 -0.08449 0.83399 -0.12014 0.87018 -0.16597 C 0.90664 -0.21158 0.96172 -0.29954 0.98047 -0.32709 " pathEditMode="relative" rAng="0" ptsTypes="AAAAAAAAAAA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32" y="-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white and green plus signs&#10;&#10;Description automatically generated">
            <a:extLst>
              <a:ext uri="{FF2B5EF4-FFF2-40B4-BE49-F238E27FC236}">
                <a16:creationId xmlns:a16="http://schemas.microsoft.com/office/drawing/2014/main" id="{53B6D6E8-534E-EE66-D420-176E002E1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65" r="-2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000" b="1"/>
              <a:t>Burp Suite Fundamentals (Repeater)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C052C-7390-3A09-4CA7-687A1174BB70}"/>
              </a:ext>
            </a:extLst>
          </p:cNvPr>
          <p:cNvSpPr txBox="1"/>
          <p:nvPr/>
        </p:nvSpPr>
        <p:spPr>
          <a:xfrm>
            <a:off x="6115317" y="2743200"/>
            <a:ext cx="5247340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Send a request with varying parameter values to test for input-based vulnerabilities.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Send a series of HTTP requests in a specific sequence to test for vulnerabilities in multi-step processes, or vulnerabilities that rely on manipulating the connection state.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Manually verify issues reported by </a:t>
            </a:r>
            <a:r>
              <a:rPr lang="en-US" sz="2000" b="0" i="0" u="none" strike="noStrike">
                <a:effectLst/>
                <a:hlinkClick r:id="rId4"/>
              </a:rPr>
              <a:t>Burp Scanner</a:t>
            </a:r>
            <a:r>
              <a:rPr lang="en-US" sz="2000" b="0" i="0" u="none" strike="noStrike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04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23" y="554755"/>
            <a:ext cx="7548534" cy="673544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TR" sz="3200" b="1" dirty="0"/>
              <a:t>Burp Suite Fundamentals (Intruder)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8D0570-867E-C848-66B2-39A9D0790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03" y="1783054"/>
            <a:ext cx="10286150" cy="26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23" y="554755"/>
            <a:ext cx="7548534" cy="673544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TR" sz="3200" b="1"/>
              <a:t>Burp Suite Fundamentals (Intruder)</a:t>
            </a:r>
            <a:endParaRPr lang="en-TR" sz="3200" b="1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632B3E-B0E0-9A18-20E3-74B82F38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083" y="1371328"/>
            <a:ext cx="8461314" cy="4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b="1"/>
              <a:t>Burp Suite Fundamentals (Comparer)</a:t>
            </a:r>
          </a:p>
        </p:txBody>
      </p:sp>
      <p:pic>
        <p:nvPicPr>
          <p:cNvPr id="21" name="Picture 20" descr="A digital balance scale using circles">
            <a:extLst>
              <a:ext uri="{FF2B5EF4-FFF2-40B4-BE49-F238E27FC236}">
                <a16:creationId xmlns:a16="http://schemas.microsoft.com/office/drawing/2014/main" id="{F42543F3-3AAF-ACD3-7504-B4CE0E9C6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30" r="21712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AEB13-BDC0-37E9-5276-6FA45846F03A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Understanding difference between two requests or responses 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(as </a:t>
            </a:r>
            <a:r>
              <a:rPr lang="en-US" sz="2000" b="0" i="0" u="none" strike="noStrike">
                <a:effectLst/>
              </a:rPr>
              <a:t>diff command on Linux)</a:t>
            </a:r>
            <a:endParaRPr lang="en-US" sz="2000"/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593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b="1" dirty="0"/>
              <a:t>Burp Suite Fundamentals (</a:t>
            </a:r>
            <a:r>
              <a:rPr lang="en-US" sz="4200" b="1" dirty="0" err="1"/>
              <a:t>Extentions</a:t>
            </a:r>
            <a:r>
              <a:rPr lang="en-US" sz="4200" b="1" dirty="0"/>
              <a:t>)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D35C6-8FE6-3DD0-F3C2-8C1D2FD42D0F}"/>
              </a:ext>
            </a:extLst>
          </p:cNvPr>
          <p:cNvSpPr txBox="1"/>
          <p:nvPr/>
        </p:nvSpPr>
        <p:spPr>
          <a:xfrm>
            <a:off x="534057" y="2922901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Close the Windows Defender</a:t>
            </a:r>
            <a:endParaRPr lang="en-US" sz="2200" dirty="0"/>
          </a:p>
        </p:txBody>
      </p:sp>
      <p:pic>
        <p:nvPicPr>
          <p:cNvPr id="21" name="Picture 20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A84BDE0F-4DF8-C6AC-D4EB-7B7BC3830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58" r="971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08A02E-14C2-3300-72E6-5FDB82C8A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820" y="325369"/>
            <a:ext cx="76200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b="1"/>
              <a:t>Burp Suite Fundamentals (Extentions)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D35C6-8FE6-3DD0-F3C2-8C1D2FD42D0F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hlinkClick r:id="rId3"/>
              </a:rPr>
              <a:t>https://www.helpnetsecurity.com/2023/03/01/burp-suite-penetration-testing-extensions/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hlinkClick r:id="rId4"/>
              </a:rPr>
              <a:t>https://github.com/portswigger/auth-analyzer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hlinkClick r:id="rId4"/>
              </a:rPr>
              <a:t>https://github.com/portswigger/nuclei-burp-integration</a:t>
            </a:r>
            <a:endParaRPr lang="en-US" sz="2200" dirty="0"/>
          </a:p>
        </p:txBody>
      </p:sp>
      <p:pic>
        <p:nvPicPr>
          <p:cNvPr id="21" name="Picture 20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A84BDE0F-4DF8-C6AC-D4EB-7B7BC38300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58" r="971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350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580245"/>
            <a:ext cx="4818888" cy="11986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Burp Suite Fundamentals (Install Extensions together)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D35C6-8FE6-3DD0-F3C2-8C1D2FD42D0F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/>
              <a:t>Nuclei-Burp Extension:</a:t>
            </a:r>
            <a:endParaRPr lang="en-US" sz="1900" b="1" dirty="0">
              <a:hlinkClick r:id="rId3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hlinkClick r:id="rId3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hlinkClick r:id="rId3"/>
              </a:rPr>
              <a:t>https://github.com/portswigger/nuclei-burp-integration</a:t>
            </a: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Load the extension to burp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Download the latest </a:t>
            </a:r>
            <a:r>
              <a:rPr lang="en-US" sz="1900" dirty="0">
                <a:hlinkClick r:id="rId4"/>
              </a:rPr>
              <a:t>nuclei</a:t>
            </a:r>
            <a:r>
              <a:rPr lang="en-US" sz="1900" dirty="0"/>
              <a:t> binary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Download the latest </a:t>
            </a:r>
            <a:r>
              <a:rPr lang="en-US" sz="1900" dirty="0">
                <a:hlinkClick r:id="rId5"/>
              </a:rPr>
              <a:t>nuclei-templates</a:t>
            </a: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Specify the path to nuclei binary and nuclei templates in the extension configuration tab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23" name="Graphic 22" descr="Package">
            <a:extLst>
              <a:ext uri="{FF2B5EF4-FFF2-40B4-BE49-F238E27FC236}">
                <a16:creationId xmlns:a16="http://schemas.microsoft.com/office/drawing/2014/main" id="{441B9FD4-93AC-965A-B6ED-A1E431F33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43E0FF8-FBB1-C2C0-126D-D9860D601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440" y="1885034"/>
            <a:ext cx="5522052" cy="1551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3C56C-6925-918B-E688-72FA0EF295C8}"/>
              </a:ext>
            </a:extLst>
          </p:cNvPr>
          <p:cNvSpPr txBox="1"/>
          <p:nvPr/>
        </p:nvSpPr>
        <p:spPr>
          <a:xfrm>
            <a:off x="6325633" y="5547680"/>
            <a:ext cx="5891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(standalone) https://repo1.maven.org/maven2/org/python/</a:t>
            </a:r>
            <a:r>
              <a:rPr lang="en-US" sz="1400" dirty="0" err="1"/>
              <a:t>jython</a:t>
            </a:r>
            <a:r>
              <a:rPr lang="en-US" sz="1400" dirty="0"/>
              <a:t>-standalone/2.7.3/jython-standalone-2.7.3.jar</a:t>
            </a:r>
            <a:endParaRPr lang="en-TR" sz="1400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8334EDD-6A16-A3FB-D038-9EE74EA80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1066" y="3618596"/>
            <a:ext cx="2844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7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580245"/>
            <a:ext cx="4818888" cy="11986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Burp Suite Fundamentals (Install Extensions together)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D35C6-8FE6-3DD0-F3C2-8C1D2FD42D0F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/>
              <a:t>Nuclei-Burp Extension:</a:t>
            </a:r>
            <a:endParaRPr lang="en-US" sz="1900" b="1" dirty="0">
              <a:hlinkClick r:id="rId3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hlinkClick r:id="rId3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hlinkClick r:id="rId3"/>
              </a:rPr>
              <a:t>https://github.com/portswigger/nuclei-burp-integration</a:t>
            </a: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Load the extension to burp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Download the latest </a:t>
            </a:r>
            <a:r>
              <a:rPr lang="en-US" sz="1900" dirty="0">
                <a:hlinkClick r:id="rId4"/>
              </a:rPr>
              <a:t>nuclei</a:t>
            </a:r>
            <a:r>
              <a:rPr lang="en-US" sz="1900" dirty="0"/>
              <a:t> binary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Download the latest </a:t>
            </a:r>
            <a:r>
              <a:rPr lang="en-US" sz="1900" dirty="0">
                <a:hlinkClick r:id="rId5"/>
              </a:rPr>
              <a:t>nuclei-templates</a:t>
            </a: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Specify the path to nuclei binary and nuclei templates in the extension configuration tab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23" name="Graphic 22" descr="Package">
            <a:extLst>
              <a:ext uri="{FF2B5EF4-FFF2-40B4-BE49-F238E27FC236}">
                <a16:creationId xmlns:a16="http://schemas.microsoft.com/office/drawing/2014/main" id="{441B9FD4-93AC-965A-B6ED-A1E431F33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3274C-7556-104B-C0BD-157B849713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6235" y="699516"/>
            <a:ext cx="5691122" cy="284556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4562FC-90F7-3BB4-0863-F963B54104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9824" y="3893438"/>
            <a:ext cx="64897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9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580245"/>
            <a:ext cx="4818888" cy="11986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Burp Suite Fundamentals (Install Extensions together)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D35C6-8FE6-3DD0-F3C2-8C1D2FD42D0F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/>
              <a:t>Nuclei-Burp Extension:</a:t>
            </a:r>
            <a:endParaRPr lang="en-US" sz="1900" b="1" dirty="0">
              <a:hlinkClick r:id="rId3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hlinkClick r:id="rId3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hlinkClick r:id="rId3"/>
              </a:rPr>
              <a:t>https://github.com/portswigger/nuclei-burp-integration</a:t>
            </a: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Specify the URL in target field or choose one from the burp history and just Run Scanning. </a:t>
            </a: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23" name="Graphic 22" descr="Package">
            <a:extLst>
              <a:ext uri="{FF2B5EF4-FFF2-40B4-BE49-F238E27FC236}">
                <a16:creationId xmlns:a16="http://schemas.microsoft.com/office/drawing/2014/main" id="{441B9FD4-93AC-965A-B6ED-A1E431F33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510A41D-C234-D215-6CC1-72440058C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824" y="269253"/>
            <a:ext cx="6489700" cy="2667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B41357-89A3-CDC1-165C-D9FE744CA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316" y="2505990"/>
            <a:ext cx="6489700" cy="31877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AFBE226-7E9B-F578-083C-8573CF4CC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9950" y="2567073"/>
            <a:ext cx="4560095" cy="304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Burp Suite Fundamentals (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Extentions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-yourself)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5D1BB-7967-F11B-0D6C-BFC70547CA8B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Auth Analyzer:</a:t>
            </a:r>
            <a:endParaRPr lang="en-US" sz="2200" b="1" dirty="0">
              <a:hlinkClick r:id="rId3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hlinkClick r:id="rId3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hlinkClick r:id="rId3"/>
              </a:rPr>
              <a:t>https://github.com/portswigger/auth-analyzer</a:t>
            </a:r>
          </a:p>
        </p:txBody>
      </p:sp>
      <p:pic>
        <p:nvPicPr>
          <p:cNvPr id="23" name="Graphic 22" descr="Robot">
            <a:extLst>
              <a:ext uri="{FF2B5EF4-FFF2-40B4-BE49-F238E27FC236}">
                <a16:creationId xmlns:a16="http://schemas.microsoft.com/office/drawing/2014/main" id="{4066ABCF-EDBB-3D86-5C51-86A220424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7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23" y="554755"/>
            <a:ext cx="7686459" cy="226061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4000" b="1" dirty="0">
                <a:latin typeface="Nunito Sans" pitchFamily="2" charset="77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 Fundamentals for Web (URL Structure)</a:t>
            </a:r>
            <a:br>
              <a:rPr lang="en-US" sz="2400" b="0" i="0" u="none" strike="noStrike" dirty="0">
                <a:effectLst/>
                <a:latin typeface="Nunito Sans" pitchFamily="2" charset="77"/>
              </a:rPr>
            </a:b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  <p:pic>
        <p:nvPicPr>
          <p:cNvPr id="8194" name="Picture 2" descr="What is SEO friendly URL — Guide for Beginners | Netpeak Journal">
            <a:extLst>
              <a:ext uri="{FF2B5EF4-FFF2-40B4-BE49-F238E27FC236}">
                <a16:creationId xmlns:a16="http://schemas.microsoft.com/office/drawing/2014/main" id="{B4CCD83F-2BC1-1B63-62F4-97B2FBEA0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12" y="1515853"/>
            <a:ext cx="7057987" cy="18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NS - Hierarchy - InetDaemon's IT Tutorials">
            <a:extLst>
              <a:ext uri="{FF2B5EF4-FFF2-40B4-BE49-F238E27FC236}">
                <a16:creationId xmlns:a16="http://schemas.microsoft.com/office/drawing/2014/main" id="{713816B6-68F0-4A22-453F-B0D2B978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99" y="3544304"/>
            <a:ext cx="45847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ch Blog: Domain Naming System (DNS)">
            <a:extLst>
              <a:ext uri="{FF2B5EF4-FFF2-40B4-BE49-F238E27FC236}">
                <a16:creationId xmlns:a16="http://schemas.microsoft.com/office/drawing/2014/main" id="{16A2734B-81C7-576F-6AFC-D2DEB8981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5" b="10617"/>
          <a:stretch/>
        </p:blipFill>
        <p:spPr bwMode="auto">
          <a:xfrm>
            <a:off x="1042798" y="3607265"/>
            <a:ext cx="4042349" cy="237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730973-08FC-9627-E9EC-923C326D7BF7}"/>
              </a:ext>
            </a:extLst>
          </p:cNvPr>
          <p:cNvSpPr txBox="1"/>
          <p:nvPr/>
        </p:nvSpPr>
        <p:spPr>
          <a:xfrm>
            <a:off x="1766106" y="6096509"/>
            <a:ext cx="22829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0" i="0" u="none" strike="noStrike" dirty="0">
                <a:solidFill>
                  <a:srgbClr val="0D0D0D"/>
                </a:solidFill>
                <a:effectLst/>
                <a:latin typeface="Söhne"/>
              </a:rPr>
              <a:t>13 root DNS servers (IANA)</a:t>
            </a:r>
            <a:endParaRPr lang="en-TR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9A023-8388-3B32-DC9E-05ADE45C2228}"/>
              </a:ext>
            </a:extLst>
          </p:cNvPr>
          <p:cNvSpPr txBox="1"/>
          <p:nvPr/>
        </p:nvSpPr>
        <p:spPr>
          <a:xfrm>
            <a:off x="13631994" y="5992527"/>
            <a:ext cx="17140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D0D0D"/>
                </a:solidFill>
                <a:latin typeface="Söhne"/>
              </a:rPr>
              <a:t>(h</a:t>
            </a:r>
            <a:r>
              <a:rPr lang="en-US" sz="1500" b="0" i="0" u="none" strike="noStrike" dirty="0">
                <a:solidFill>
                  <a:srgbClr val="0D0D0D"/>
                </a:solidFill>
                <a:effectLst/>
                <a:latin typeface="Söhne"/>
              </a:rPr>
              <a:t>ttps)://(www).(</a:t>
            </a:r>
            <a:r>
              <a:rPr lang="en-US" sz="1500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kocaeli</a:t>
            </a:r>
            <a:r>
              <a:rPr lang="en-US" sz="1500" b="0" i="0" u="none" strike="noStrike" dirty="0">
                <a:solidFill>
                  <a:srgbClr val="0D0D0D"/>
                </a:solidFill>
                <a:effectLst/>
                <a:latin typeface="Söhne"/>
              </a:rPr>
              <a:t>).(</a:t>
            </a:r>
            <a:r>
              <a:rPr lang="en-US" sz="1500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edu.tr</a:t>
            </a:r>
            <a:r>
              <a:rPr lang="en-US" sz="1500" b="0" i="0" u="none" strike="noStrike" dirty="0">
                <a:solidFill>
                  <a:srgbClr val="0D0D0D"/>
                </a:solidFill>
                <a:effectLst/>
                <a:latin typeface="Söhne"/>
              </a:rPr>
              <a:t>)</a:t>
            </a:r>
          </a:p>
          <a:p>
            <a:r>
              <a:rPr lang="en-TR" sz="1500" dirty="0"/>
              <a:t>                             &lt;-------(from left to right)-------</a:t>
            </a:r>
          </a:p>
        </p:txBody>
      </p:sp>
      <p:pic>
        <p:nvPicPr>
          <p:cNvPr id="3078" name="Picture 6" descr="URI, URL ve URN nedir ? - Gülçin Akın - Medium">
            <a:extLst>
              <a:ext uri="{FF2B5EF4-FFF2-40B4-BE49-F238E27FC236}">
                <a16:creationId xmlns:a16="http://schemas.microsoft.com/office/drawing/2014/main" id="{B3419B94-8A7F-D5AB-64E5-A928F32E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99" y="1485939"/>
            <a:ext cx="3274278" cy="190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36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23" y="554755"/>
            <a:ext cx="7548534" cy="673544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TR" sz="3200" b="1" dirty="0"/>
              <a:t>Web Academy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C052C-7390-3A09-4CA7-687A1174BB70}"/>
              </a:ext>
            </a:extLst>
          </p:cNvPr>
          <p:cNvSpPr txBox="1"/>
          <p:nvPr/>
        </p:nvSpPr>
        <p:spPr>
          <a:xfrm>
            <a:off x="1049197" y="1981257"/>
            <a:ext cx="11371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 Injection -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https://portswigger.net/web-security/sql-injection/lab-retrieve-hidden-data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SQL Injection - Login Bypass -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https://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portswigger.net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/web-security/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sql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-injection/lab-login-bypass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6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u="none" strike="noStrike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Summary for 1</a:t>
            </a:r>
            <a:r>
              <a:rPr lang="en-US" sz="4000" b="0" i="0" u="none" strike="noStrike" kern="1200" baseline="300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st</a:t>
            </a:r>
            <a:r>
              <a:rPr lang="en-US" sz="4000" b="0" i="0" u="none" strike="noStrike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day event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0" i="0" u="none" strike="noStrike" kern="1200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1CA0218F-DC91-91B2-9CE4-10D2B2898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0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759702" y="876951"/>
            <a:ext cx="11371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Collaborator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608FE-E165-90A8-4693-A46A1BE489CC}"/>
              </a:ext>
            </a:extLst>
          </p:cNvPr>
          <p:cNvSpPr txBox="1"/>
          <p:nvPr/>
        </p:nvSpPr>
        <p:spPr>
          <a:xfrm>
            <a:off x="702220" y="1827977"/>
            <a:ext cx="4913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Burp Collaborator is a network service that enables you to detect invisible vulnerabilities.</a:t>
            </a:r>
          </a:p>
          <a:p>
            <a:r>
              <a:rPr lang="en-US" sz="1600" b="1" dirty="0">
                <a:solidFill>
                  <a:srgbClr val="0D0D0D"/>
                </a:solidFill>
                <a:latin typeface="Söhne"/>
              </a:rPr>
              <a:t>(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Burp Suite Collaborator is used to evaluate the effectiveness of attacks and detect weaknesses during penetration testing</a:t>
            </a:r>
            <a:r>
              <a:rPr lang="en-US" sz="1600" b="1" dirty="0">
                <a:solidFill>
                  <a:srgbClr val="0D0D0D"/>
                </a:solidFill>
                <a:latin typeface="Söhne"/>
              </a:rPr>
              <a:t>)</a:t>
            </a: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These are vulnerabilities that don’t: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Trigger error messages.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Cause differences in application output.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Cause detectable time delays. </a:t>
            </a:r>
          </a:p>
          <a:p>
            <a:pPr algn="l"/>
            <a:endParaRPr lang="en-US" sz="1600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Burp Collaborator uses its own server to identify invisible vulnerabilities, as part of Out-of-band security testing (OAST). The general process is as shared right side.</a:t>
            </a:r>
          </a:p>
        </p:txBody>
      </p:sp>
      <p:pic>
        <p:nvPicPr>
          <p:cNvPr id="1028" name="Picture 4" descr="Burp Collaborator OAST">
            <a:extLst>
              <a:ext uri="{FF2B5EF4-FFF2-40B4-BE49-F238E27FC236}">
                <a16:creationId xmlns:a16="http://schemas.microsoft.com/office/drawing/2014/main" id="{557A87CE-CBE3-2DF4-3A8C-024B5C21F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68" y="1932251"/>
            <a:ext cx="6079800" cy="240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175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1" name="Rectangle 924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3" name="Rectangle 924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45" name="Rectangle 924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47" name="Freeform: Shape 924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49" name="Rectangle 924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u="none" strike="noStrike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XSS </a:t>
            </a: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</a:t>
            </a:r>
            <a:endParaRPr lang="en-US" sz="4000" b="1" i="0" u="none" strike="noStrike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9228" name="Picture 12" descr="OWASP TOP 10: Cross-site Scripting - XSS - Blog Detectify">
            <a:extLst>
              <a:ext uri="{FF2B5EF4-FFF2-40B4-BE49-F238E27FC236}">
                <a16:creationId xmlns:a16="http://schemas.microsoft.com/office/drawing/2014/main" id="{2D6545E1-2E1B-38C5-BD30-EE81BD97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2676" y="541535"/>
            <a:ext cx="3387578" cy="211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DOM XSS">
            <a:extLst>
              <a:ext uri="{FF2B5EF4-FFF2-40B4-BE49-F238E27FC236}">
                <a16:creationId xmlns:a16="http://schemas.microsoft.com/office/drawing/2014/main" id="{72571ED4-45BE-B749-5C73-BA7D46D9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1260" y="321919"/>
            <a:ext cx="3726598" cy="218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table with text and symbols&#10;&#10;Description automatically generated">
            <a:extLst>
              <a:ext uri="{FF2B5EF4-FFF2-40B4-BE49-F238E27FC236}">
                <a16:creationId xmlns:a16="http://schemas.microsoft.com/office/drawing/2014/main" id="{AB525943-61C7-2F16-E9FD-69D64396E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555" y="3020673"/>
            <a:ext cx="5606730" cy="28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759702" y="876951"/>
            <a:ext cx="1137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XSS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Types  (Stored XSS via example)</a:t>
            </a:r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84D61BF-AA6E-7378-FE1E-05BCBD06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83" y="1620252"/>
            <a:ext cx="8085012" cy="386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324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759702" y="876951"/>
            <a:ext cx="1137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XSS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Types  (Stored XSS via example)</a:t>
            </a:r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BA5C7-AE59-D548-CE74-2F63BFF88EA1}"/>
              </a:ext>
            </a:extLst>
          </p:cNvPr>
          <p:cNvSpPr txBox="1"/>
          <p:nvPr/>
        </p:nvSpPr>
        <p:spPr>
          <a:xfrm>
            <a:off x="766119" y="1997061"/>
            <a:ext cx="97558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Arial" panose="020B0604020202020204" pitchFamily="34" charset="0"/>
              </a:rPr>
              <a:t>Stored XSS into HTML context with nothing encoded</a:t>
            </a:r>
          </a:p>
          <a:p>
            <a:endParaRPr lang="en-TR" dirty="0"/>
          </a:p>
          <a:p>
            <a:r>
              <a:rPr lang="en-TR" dirty="0">
                <a:hlinkClick r:id="rId3"/>
              </a:rPr>
              <a:t>https://portswigger.net/web-security/cross-site-scripting/stored/lab-html-context-nothing-encoded</a:t>
            </a:r>
            <a:endParaRPr lang="en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30762-ABA1-49AB-D708-9491A1611B34}"/>
              </a:ext>
            </a:extLst>
          </p:cNvPr>
          <p:cNvSpPr txBox="1"/>
          <p:nvPr/>
        </p:nvSpPr>
        <p:spPr>
          <a:xfrm>
            <a:off x="5880393" y="40934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&lt;script&gt; alert(”Stored XSS")&lt;/script&gt;</a:t>
            </a:r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B4E75E59-4759-CE4B-AE94-98005245F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18" y="2970712"/>
            <a:ext cx="3819358" cy="2925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593748-F821-BF43-955C-8D8CFA49B094}"/>
              </a:ext>
            </a:extLst>
          </p:cNvPr>
          <p:cNvSpPr txBox="1"/>
          <p:nvPr/>
        </p:nvSpPr>
        <p:spPr>
          <a:xfrm>
            <a:off x="759702" y="1451754"/>
            <a:ext cx="9427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Persistent even if you refresh the page (Therefore, it was written to the db.)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86745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759702" y="876951"/>
            <a:ext cx="1137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XSS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Types  (Stored XSS via example)</a:t>
            </a:r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BA5C7-AE59-D548-CE74-2F63BFF88EA1}"/>
              </a:ext>
            </a:extLst>
          </p:cNvPr>
          <p:cNvSpPr txBox="1"/>
          <p:nvPr/>
        </p:nvSpPr>
        <p:spPr>
          <a:xfrm>
            <a:off x="759702" y="1593592"/>
            <a:ext cx="97558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Arial" panose="020B0604020202020204" pitchFamily="34" charset="0"/>
              </a:rPr>
              <a:t>Stored XSS into anchor </a:t>
            </a:r>
            <a:r>
              <a:rPr lang="en-US" b="1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href</a:t>
            </a:r>
            <a:r>
              <a:rPr lang="en-US" b="1" i="0" u="none" strike="noStrike" dirty="0">
                <a:effectLst/>
                <a:latin typeface="Arial" panose="020B0604020202020204" pitchFamily="34" charset="0"/>
              </a:rPr>
              <a:t> attribute with double quotes HTML-encoded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</a:endParaRP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portswigger.net</a:t>
            </a:r>
            <a:r>
              <a:rPr lang="en-US" dirty="0">
                <a:hlinkClick r:id="rId3"/>
              </a:rPr>
              <a:t>/web-security/cross-site-scripting/contexts/lab-</a:t>
            </a:r>
            <a:r>
              <a:rPr lang="en-US" dirty="0" err="1">
                <a:hlinkClick r:id="rId3"/>
              </a:rPr>
              <a:t>href</a:t>
            </a:r>
            <a:r>
              <a:rPr lang="en-US" dirty="0">
                <a:hlinkClick r:id="rId3"/>
              </a:rPr>
              <a:t>-attribute-double-quotes-html-encoded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B43D42-577F-B3E7-9F5D-BBBA6970424E}"/>
              </a:ext>
            </a:extLst>
          </p:cNvPr>
          <p:cNvSpPr txBox="1"/>
          <p:nvPr/>
        </p:nvSpPr>
        <p:spPr>
          <a:xfrm>
            <a:off x="759702" y="3252536"/>
            <a:ext cx="87180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See the “POST” request in the Burp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Send post request to Repeater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See the “website” attribute in repeater as (</a:t>
            </a:r>
            <a:r>
              <a:rPr lang="en-US" dirty="0"/>
              <a:t>website=https%3A%2F%2Fwww.google.com</a:t>
            </a:r>
            <a:r>
              <a:rPr lang="en-T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Send “javascript:alert(1)” payload through ”website”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014523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759702" y="876951"/>
            <a:ext cx="1137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XSS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Types  (Reflected XSS via example)</a:t>
            </a:r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528E346-4651-97A5-BD09-BE8F8EF0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672" y="1523999"/>
            <a:ext cx="6472592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1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759702" y="876951"/>
            <a:ext cx="1137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XSS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Types  (Reflected XSS via example - yourself)</a:t>
            </a:r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8102E-19C9-33FE-D31F-B26DB13A673A}"/>
              </a:ext>
            </a:extLst>
          </p:cNvPr>
          <p:cNvSpPr txBox="1"/>
          <p:nvPr/>
        </p:nvSpPr>
        <p:spPr>
          <a:xfrm>
            <a:off x="759702" y="1694130"/>
            <a:ext cx="8448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Arial" panose="020B0604020202020204" pitchFamily="34" charset="0"/>
              </a:rPr>
              <a:t>Reflected XSS</a:t>
            </a:r>
            <a:r>
              <a:rPr lang="en-US" b="1" i="0" dirty="0">
                <a:effectLst/>
                <a:latin typeface="Arial" panose="020B0604020202020204" pitchFamily="34" charset="0"/>
              </a:rPr>
              <a:t> into HTML context with nothing encoded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</a:endParaRPr>
          </a:p>
          <a:p>
            <a:pPr algn="l"/>
            <a:r>
              <a:rPr lang="en-US" b="1" i="0" dirty="0">
                <a:effectLst/>
                <a:latin typeface="Arial" panose="020B0604020202020204" pitchFamily="34" charset="0"/>
                <a:hlinkClick r:id="rId3"/>
              </a:rPr>
              <a:t>https://</a:t>
            </a:r>
            <a:r>
              <a:rPr lang="en-US" b="1" i="0" dirty="0" err="1">
                <a:effectLst/>
                <a:latin typeface="Arial" panose="020B0604020202020204" pitchFamily="34" charset="0"/>
                <a:hlinkClick r:id="rId3"/>
              </a:rPr>
              <a:t>portswigger.net</a:t>
            </a:r>
            <a:r>
              <a:rPr lang="en-US" b="1" i="0" dirty="0">
                <a:effectLst/>
                <a:latin typeface="Arial" panose="020B0604020202020204" pitchFamily="34" charset="0"/>
                <a:hlinkClick r:id="rId3"/>
              </a:rPr>
              <a:t>/web-security/cross-site-scripting/reflected/lab-html-context-nothing-encoded</a:t>
            </a:r>
            <a:endParaRPr lang="en-US" b="1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AA718-95C3-D64E-FD60-1B8541CE75D7}"/>
              </a:ext>
            </a:extLst>
          </p:cNvPr>
          <p:cNvSpPr txBox="1"/>
          <p:nvPr/>
        </p:nvSpPr>
        <p:spPr>
          <a:xfrm>
            <a:off x="759701" y="3594210"/>
            <a:ext cx="97960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the burp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request to Repeater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“&lt;script&gt;alert(“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ReflectedXSS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”)&lt;/script&gt;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 payload through “search” in header</a:t>
            </a:r>
            <a:endParaRPr lang="en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131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759702" y="876951"/>
            <a:ext cx="1137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XSS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Types  (Reflected XSS via example - yourself)</a:t>
            </a:r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8102E-19C9-33FE-D31F-B26DB13A673A}"/>
              </a:ext>
            </a:extLst>
          </p:cNvPr>
          <p:cNvSpPr txBox="1"/>
          <p:nvPr/>
        </p:nvSpPr>
        <p:spPr>
          <a:xfrm>
            <a:off x="1061260" y="1509464"/>
            <a:ext cx="8448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Arial" panose="020B0604020202020204" pitchFamily="34" charset="0"/>
              </a:rPr>
              <a:t>Reflected XSS</a:t>
            </a:r>
            <a:r>
              <a:rPr lang="en-US" b="1" i="0" dirty="0">
                <a:effectLst/>
                <a:latin typeface="Arial" panose="020B0604020202020204" pitchFamily="34" charset="0"/>
              </a:rPr>
              <a:t> into attribute with angle brackets HTML-encoded</a:t>
            </a:r>
          </a:p>
          <a:p>
            <a:pPr algn="l"/>
            <a:endParaRPr lang="en-US" b="1" dirty="0">
              <a:latin typeface="Arial" panose="020B0604020202020204" pitchFamily="34" charset="0"/>
            </a:endParaRPr>
          </a:p>
          <a:p>
            <a:pPr algn="l"/>
            <a:r>
              <a:rPr lang="en-US" b="1" dirty="0">
                <a:latin typeface="Arial" panose="020B0604020202020204" pitchFamily="34" charset="0"/>
                <a:hlinkClick r:id="rId3"/>
              </a:rPr>
              <a:t>https://</a:t>
            </a:r>
            <a:r>
              <a:rPr lang="en-US" b="1" dirty="0" err="1">
                <a:latin typeface="Arial" panose="020B0604020202020204" pitchFamily="34" charset="0"/>
                <a:hlinkClick r:id="rId3"/>
              </a:rPr>
              <a:t>portswigger.net</a:t>
            </a:r>
            <a:r>
              <a:rPr lang="en-US" b="1" dirty="0">
                <a:latin typeface="Arial" panose="020B0604020202020204" pitchFamily="34" charset="0"/>
                <a:hlinkClick r:id="rId3"/>
              </a:rPr>
              <a:t>/web-security/cross-site-scripting/contexts/lab-attribute-angle-brackets-html-encoded</a:t>
            </a:r>
            <a:endParaRPr lang="en-US" b="1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AA718-95C3-D64E-FD60-1B8541CE75D7}"/>
              </a:ext>
            </a:extLst>
          </p:cNvPr>
          <p:cNvSpPr txBox="1"/>
          <p:nvPr/>
        </p:nvSpPr>
        <p:spPr>
          <a:xfrm>
            <a:off x="759701" y="3594210"/>
            <a:ext cx="97960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the burp and Intercept “search” area via sending some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request to Repeater.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Send 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onmouseover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="alert(1)  payload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throug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“search”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</a:rPr>
              <a:t>Verify what you do via moving the mouse over the injected element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as shared right side.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A1AD74-19FB-CFA5-DCA8-67F2A31F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343" y="2621776"/>
            <a:ext cx="3503054" cy="268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4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23" y="554755"/>
            <a:ext cx="7686459" cy="226061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4000" b="1" dirty="0">
                <a:latin typeface="Nunito Sans" pitchFamily="2" charset="77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 Fundamentals for Web (HTTP Status Codes)</a:t>
            </a:r>
            <a:br>
              <a:rPr lang="en-US" sz="2400" b="0" i="0" u="none" strike="noStrike" dirty="0">
                <a:effectLst/>
                <a:latin typeface="Nunito Sans" pitchFamily="2" charset="77"/>
              </a:rPr>
            </a:b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  <p:pic>
        <p:nvPicPr>
          <p:cNvPr id="4" name="Picture 3" descr="A colorful text on a white background&#10;&#10;Description automatically generated">
            <a:extLst>
              <a:ext uri="{FF2B5EF4-FFF2-40B4-BE49-F238E27FC236}">
                <a16:creationId xmlns:a16="http://schemas.microsoft.com/office/drawing/2014/main" id="{5096DD12-A314-AF2D-D800-C546F0031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14"/>
          <a:stretch/>
        </p:blipFill>
        <p:spPr>
          <a:xfrm>
            <a:off x="953679" y="2078181"/>
            <a:ext cx="5373762" cy="3272861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A264690-0E78-7340-E4B4-DD7A6612C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82" y="554755"/>
            <a:ext cx="2642596" cy="567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643278" y="304038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Dom 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Invader</a:t>
            </a:r>
            <a:endParaRPr lang="en-US" sz="4600" b="1" i="0" u="none" strike="noStrike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3C2A8-6F6C-2770-28CE-6F87A1BA4B80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Browser-based tool that helps you test for DOM XSS vulnerabilities using a variety of sources and sinks, including both web message and prototype pollution vectors.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</a:t>
            </a:r>
            <a:r>
              <a:rPr lang="en-US" sz="2200" b="0" i="0" u="none" strike="noStrike">
                <a:effectLst/>
              </a:rPr>
              <a:t>vailable on Burp's built-in browser, where it comes preinstalled as an extension.</a:t>
            </a:r>
            <a:endParaRPr lang="en-US" sz="2200"/>
          </a:p>
        </p:txBody>
      </p:sp>
      <p:pic>
        <p:nvPicPr>
          <p:cNvPr id="3074" name="Picture 2" descr="DOM Invader tab for the browser DevTools">
            <a:extLst>
              <a:ext uri="{FF2B5EF4-FFF2-40B4-BE49-F238E27FC236}">
                <a16:creationId xmlns:a16="http://schemas.microsoft.com/office/drawing/2014/main" id="{85DC7A57-69C7-1D0E-0F69-0DD076FA0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6716" y="2204710"/>
            <a:ext cx="5951300" cy="226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67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4710" y="848218"/>
            <a:ext cx="9173823" cy="5161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1874825" y="679259"/>
            <a:ext cx="85587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25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Dom Invader</a:t>
            </a:r>
            <a:endParaRPr lang="en-US" sz="25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3C2A8-6F6C-2770-28CE-6F87A1BA4B80}"/>
              </a:ext>
            </a:extLst>
          </p:cNvPr>
          <p:cNvSpPr txBox="1"/>
          <p:nvPr/>
        </p:nvSpPr>
        <p:spPr>
          <a:xfrm>
            <a:off x="1905482" y="2066686"/>
            <a:ext cx="518227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DOM-based attacks target how web applications process and respond to interactive elements using </a:t>
            </a:r>
            <a:r>
              <a:rPr lang="en-US" sz="2000" b="1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HTML and JavaScript</a:t>
            </a:r>
            <a:r>
              <a:rPr lang="en-US" sz="2000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. </a:t>
            </a:r>
          </a:p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rgbClr val="0D0D0D"/>
              </a:solidFill>
              <a:latin typeface="Söhne"/>
              <a:ea typeface="+mn-ea"/>
              <a:cs typeface="+mn-cs"/>
            </a:endParaRPr>
          </a:p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rgbClr val="0D0D0D"/>
              </a:solidFill>
              <a:latin typeface="Söhne"/>
              <a:ea typeface="+mn-ea"/>
              <a:cs typeface="+mn-cs"/>
            </a:endParaRPr>
          </a:p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These attacks typically exploit security vulnerabilities like XSS (Cross-Site Scripting) and CSRF (Cross-Site Request Forgery).</a:t>
            </a:r>
            <a:endParaRPr lang="en-T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1D6BE-52FD-C8FD-4A3C-B47AA304B8AC}"/>
              </a:ext>
            </a:extLst>
          </p:cNvPr>
          <p:cNvSpPr txBox="1"/>
          <p:nvPr/>
        </p:nvSpPr>
        <p:spPr>
          <a:xfrm>
            <a:off x="8272780" y="1141182"/>
            <a:ext cx="32757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TR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Enable the DOM Invader</a:t>
            </a:r>
            <a:endParaRPr lang="en-TR" sz="1500" b="1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B17C260-0370-84E4-A484-B66464153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80" y="1710409"/>
            <a:ext cx="3904897" cy="33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83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759702" y="620277"/>
            <a:ext cx="1137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XSS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Types  (DOM-based XSS via example)</a:t>
            </a:r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C7B9-9FC9-ACF9-0C84-89781B704EBC}"/>
              </a:ext>
            </a:extLst>
          </p:cNvPr>
          <p:cNvSpPr txBox="1"/>
          <p:nvPr/>
        </p:nvSpPr>
        <p:spPr>
          <a:xfrm>
            <a:off x="759702" y="11159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DOM: Document Object Model</a:t>
            </a:r>
            <a:endParaRPr lang="en-TR" dirty="0"/>
          </a:p>
        </p:txBody>
      </p:sp>
      <p:pic>
        <p:nvPicPr>
          <p:cNvPr id="15362" name="Picture 2" descr="This all portion comes under DOM means you can do everything which comes under this portion,DOM-based XSS">
            <a:extLst>
              <a:ext uri="{FF2B5EF4-FFF2-40B4-BE49-F238E27FC236}">
                <a16:creationId xmlns:a16="http://schemas.microsoft.com/office/drawing/2014/main" id="{AFB3B51B-F12A-859B-8AA4-45998676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258" y="4404982"/>
            <a:ext cx="3605396" cy="203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1576C2-CC98-715F-3E36-557E551C55DA}"/>
              </a:ext>
            </a:extLst>
          </p:cNvPr>
          <p:cNvSpPr txBox="1"/>
          <p:nvPr/>
        </p:nvSpPr>
        <p:spPr>
          <a:xfrm>
            <a:off x="4012617" y="1635601"/>
            <a:ext cx="302184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Source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: 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Javascript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property)</a:t>
            </a:r>
          </a:p>
          <a:p>
            <a:endParaRPr lang="en-US" sz="1600" dirty="0">
              <a:solidFill>
                <a:srgbClr val="333333"/>
              </a:solidFill>
              <a:latin typeface="Ubuntu" panose="020B0504030602030204" pitchFamily="34" charset="0"/>
            </a:endParaRPr>
          </a:p>
          <a:p>
            <a:r>
              <a:rPr lang="en-US" sz="1600" dirty="0" err="1"/>
              <a:t>document.URL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document.documentURI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document.URLUnencoded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document.baseURI</a:t>
            </a:r>
            <a:r>
              <a:rPr lang="en-US" sz="1600" dirty="0"/>
              <a:t> </a:t>
            </a:r>
          </a:p>
          <a:p>
            <a:r>
              <a:rPr lang="en-US" sz="1600" dirty="0"/>
              <a:t>location </a:t>
            </a:r>
          </a:p>
          <a:p>
            <a:r>
              <a:rPr lang="en-US" sz="1600" dirty="0" err="1"/>
              <a:t>document.cookie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document.referrer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window.name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history.pushState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history.replaceState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localStorage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sessionStorage</a:t>
            </a:r>
            <a:endParaRPr lang="en-US" sz="1600" dirty="0"/>
          </a:p>
          <a:p>
            <a:r>
              <a:rPr lang="en-US" sz="1600" dirty="0"/>
              <a:t>…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4DF57-2327-35D6-AB98-3ADC8C9ECA3F}"/>
              </a:ext>
            </a:extLst>
          </p:cNvPr>
          <p:cNvSpPr txBox="1"/>
          <p:nvPr/>
        </p:nvSpPr>
        <p:spPr>
          <a:xfrm>
            <a:off x="759702" y="1609886"/>
            <a:ext cx="3411245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Sink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: (potentially dangerous </a:t>
            </a:r>
          </a:p>
          <a:p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JavaScript function or DOM object)</a:t>
            </a:r>
          </a:p>
          <a:p>
            <a:endParaRPr lang="en-US" sz="1600" dirty="0">
              <a:solidFill>
                <a:srgbClr val="333333"/>
              </a:solidFill>
              <a:latin typeface="Ubuntu" panose="020B0504030602030204" pitchFamily="34" charset="0"/>
            </a:endParaRPr>
          </a:p>
          <a:p>
            <a:r>
              <a:rPr lang="en-US" sz="1400" dirty="0" err="1"/>
              <a:t>document.write</a:t>
            </a:r>
            <a:r>
              <a:rPr lang="en-US" sz="1400" dirty="0"/>
              <a:t>() </a:t>
            </a:r>
          </a:p>
          <a:p>
            <a:r>
              <a:rPr lang="en-US" sz="1400" dirty="0" err="1"/>
              <a:t>window.location</a:t>
            </a:r>
            <a:r>
              <a:rPr lang="en-US" sz="1400" dirty="0"/>
              <a:t> </a:t>
            </a:r>
          </a:p>
          <a:p>
            <a:r>
              <a:rPr lang="en-US" sz="1400" dirty="0" err="1"/>
              <a:t>document.cookie</a:t>
            </a:r>
            <a:r>
              <a:rPr lang="en-US" sz="1400" dirty="0"/>
              <a:t> </a:t>
            </a:r>
          </a:p>
          <a:p>
            <a:r>
              <a:rPr lang="en-US" sz="1400" dirty="0"/>
              <a:t>eval()</a:t>
            </a:r>
          </a:p>
          <a:p>
            <a:r>
              <a:rPr lang="en-US" sz="1400" dirty="0" err="1"/>
              <a:t>document.domain</a:t>
            </a:r>
            <a:r>
              <a:rPr lang="en-US" sz="1400" dirty="0"/>
              <a:t> </a:t>
            </a:r>
          </a:p>
          <a:p>
            <a:r>
              <a:rPr lang="en-US" sz="1400" dirty="0"/>
              <a:t>WebSocket() </a:t>
            </a:r>
          </a:p>
          <a:p>
            <a:r>
              <a:rPr lang="en-US" sz="1400" dirty="0" err="1"/>
              <a:t>element.src</a:t>
            </a:r>
            <a:r>
              <a:rPr lang="en-US" sz="1400" dirty="0"/>
              <a:t> </a:t>
            </a:r>
          </a:p>
          <a:p>
            <a:r>
              <a:rPr lang="en-US" sz="1400" dirty="0" err="1"/>
              <a:t>postMessage</a:t>
            </a:r>
            <a:r>
              <a:rPr lang="en-US" sz="1400" dirty="0"/>
              <a:t>() </a:t>
            </a:r>
          </a:p>
          <a:p>
            <a:r>
              <a:rPr lang="en-US" sz="1400" dirty="0" err="1"/>
              <a:t>setRequestHeader</a:t>
            </a:r>
            <a:r>
              <a:rPr lang="en-US" sz="1400" dirty="0"/>
              <a:t>() </a:t>
            </a:r>
          </a:p>
          <a:p>
            <a:r>
              <a:rPr lang="en-US" sz="1400" dirty="0" err="1"/>
              <a:t>FileReader.readAsText</a:t>
            </a:r>
            <a:r>
              <a:rPr lang="en-US" sz="1400" dirty="0"/>
              <a:t>() </a:t>
            </a:r>
          </a:p>
          <a:p>
            <a:r>
              <a:rPr lang="en-US" sz="1400" dirty="0" err="1"/>
              <a:t>ExecuteSql</a:t>
            </a:r>
            <a:r>
              <a:rPr lang="en-US" sz="1400" dirty="0"/>
              <a:t>() </a:t>
            </a:r>
          </a:p>
          <a:p>
            <a:r>
              <a:rPr lang="en-US" sz="1400" dirty="0" err="1"/>
              <a:t>sessionStorage.setItem</a:t>
            </a:r>
            <a:r>
              <a:rPr lang="en-US" sz="1400" dirty="0"/>
              <a:t>() </a:t>
            </a:r>
          </a:p>
          <a:p>
            <a:r>
              <a:rPr lang="en-US" sz="1400" dirty="0" err="1"/>
              <a:t>document.evaluate</a:t>
            </a:r>
            <a:r>
              <a:rPr lang="en-US" sz="1400" dirty="0"/>
              <a:t>() J</a:t>
            </a:r>
          </a:p>
          <a:p>
            <a:r>
              <a:rPr lang="en-US" sz="1400" dirty="0" err="1"/>
              <a:t>SON.parse</a:t>
            </a:r>
            <a:r>
              <a:rPr lang="en-US" sz="1400" dirty="0"/>
              <a:t>() </a:t>
            </a:r>
          </a:p>
          <a:p>
            <a:r>
              <a:rPr lang="en-US" sz="1400" dirty="0" err="1"/>
              <a:t>element.setAttribute</a:t>
            </a:r>
            <a:r>
              <a:rPr lang="en-US" sz="1400" dirty="0"/>
              <a:t>() </a:t>
            </a:r>
          </a:p>
          <a:p>
            <a:r>
              <a:rPr lang="en-US" sz="1400" dirty="0" err="1"/>
              <a:t>RegExp</a:t>
            </a:r>
            <a:r>
              <a:rPr lang="en-US" sz="1400" dirty="0"/>
              <a:t>()</a:t>
            </a:r>
          </a:p>
          <a:p>
            <a:r>
              <a:rPr lang="en-US" sz="1400" dirty="0"/>
              <a:t>…</a:t>
            </a:r>
            <a:endParaRPr lang="en-TR" sz="1400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1820803B-E0CA-340B-B593-A8B334018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62" y="716893"/>
            <a:ext cx="4200188" cy="35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34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717458" y="837986"/>
            <a:ext cx="1137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XSS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Types  (DOM-based XSS via example)</a:t>
            </a:r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D818F-331C-C28B-18EC-7B736FE423DD}"/>
              </a:ext>
            </a:extLst>
          </p:cNvPr>
          <p:cNvSpPr txBox="1"/>
          <p:nvPr/>
        </p:nvSpPr>
        <p:spPr>
          <a:xfrm>
            <a:off x="759702" y="1523069"/>
            <a:ext cx="83441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  <a:latin typeface="Arial" panose="020B0604020202020204" pitchFamily="34" charset="0"/>
              </a:rPr>
              <a:t>DOM XSS in </a:t>
            </a:r>
            <a:r>
              <a:rPr lang="en-US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document.write</a:t>
            </a:r>
            <a:r>
              <a:rPr lang="en-US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i="0" u="none" strike="noStrike" dirty="0">
                <a:effectLst/>
                <a:latin typeface="Arial" panose="020B0604020202020204" pitchFamily="34" charset="0"/>
              </a:rPr>
              <a:t>sink using source </a:t>
            </a:r>
            <a:r>
              <a:rPr lang="en-US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location.search</a:t>
            </a:r>
            <a:endParaRPr lang="en-US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n-TR" dirty="0"/>
          </a:p>
          <a:p>
            <a:r>
              <a:rPr lang="en-TR" dirty="0">
                <a:hlinkClick r:id="rId3"/>
              </a:rPr>
              <a:t>https://portswigger.net/web-security/cross-site-scripting/dom-based/lab-document-write-sink</a:t>
            </a:r>
            <a:endParaRPr lang="en-TR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4594918-C8FF-EB68-D7BB-8DB403791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26" y="2723398"/>
            <a:ext cx="6207626" cy="3077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934138-8DE4-3759-6F57-D6503886FC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55"/>
          <a:stretch/>
        </p:blipFill>
        <p:spPr>
          <a:xfrm>
            <a:off x="6967328" y="2569017"/>
            <a:ext cx="4576557" cy="1488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21A44-07FD-B63D-C3FC-4AAF23CE22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21" r="10188"/>
          <a:stretch/>
        </p:blipFill>
        <p:spPr>
          <a:xfrm>
            <a:off x="6967328" y="4060699"/>
            <a:ext cx="4685175" cy="5461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7FFF9956-C1C9-4258-AD00-634A3DDC6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935" y="4694128"/>
            <a:ext cx="2971800" cy="1244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2E13AB-4A0B-D7F0-B7C6-863940238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2374" y="142613"/>
            <a:ext cx="5825335" cy="124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6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6657715" y="467271"/>
            <a:ext cx="4195674" cy="205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0" u="none" strike="noStrike">
                <a:effectLst/>
                <a:latin typeface="+mj-lt"/>
                <a:ea typeface="+mj-ea"/>
                <a:cs typeface="+mj-cs"/>
              </a:rPr>
              <a:t>Protection from XSS </a:t>
            </a:r>
            <a:r>
              <a:rPr lang="en-US" sz="4800" b="1">
                <a:latin typeface="+mj-lt"/>
                <a:ea typeface="+mj-ea"/>
                <a:cs typeface="+mj-cs"/>
              </a:rPr>
              <a:t>A</a:t>
            </a:r>
            <a:r>
              <a:rPr lang="en-US" sz="4800" b="1" i="0" u="none" strike="noStrike">
                <a:effectLst/>
                <a:latin typeface="+mj-lt"/>
                <a:ea typeface="+mj-ea"/>
                <a:cs typeface="+mj-cs"/>
              </a:rPr>
              <a:t>ttack</a:t>
            </a:r>
          </a:p>
        </p:txBody>
      </p:sp>
      <p:sp>
        <p:nvSpPr>
          <p:cNvPr id="11278" name="Oval 1127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A glowing circle with a lock and a keyhole in the middle&#10;&#10;Description automatically generated">
            <a:extLst>
              <a:ext uri="{FF2B5EF4-FFF2-40B4-BE49-F238E27FC236}">
                <a16:creationId xmlns:a16="http://schemas.microsoft.com/office/drawing/2014/main" id="{8775CF09-6BDD-F978-2C48-B2ACC87B9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3" r="16367"/>
          <a:stretch/>
        </p:blipFill>
        <p:spPr bwMode="auto">
          <a:xfrm>
            <a:off x="353811" y="249593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7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7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58F29-B700-8977-067E-6476988B048B}"/>
              </a:ext>
            </a:extLst>
          </p:cNvPr>
          <p:cNvSpPr txBox="1"/>
          <p:nvPr/>
        </p:nvSpPr>
        <p:spPr>
          <a:xfrm>
            <a:off x="6657715" y="2750187"/>
            <a:ext cx="4195673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chemeClr val="tx1">
                  <a:alpha val="80000"/>
                </a:schemeClr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I</a:t>
            </a:r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</a:rPr>
              <a:t>nput validation,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O</a:t>
            </a:r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</a:rPr>
              <a:t>utput encoding,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I</a:t>
            </a:r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</a:rPr>
              <a:t>mplementing Content Security Policy (CSP),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</a:t>
            </a:r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</a:rPr>
              <a:t>ecuring cookies with </a:t>
            </a:r>
            <a:r>
              <a:rPr lang="en-US" sz="1600" b="0" i="0" u="none" strike="noStrike" dirty="0" err="1">
                <a:solidFill>
                  <a:schemeClr val="tx1">
                    <a:alpha val="80000"/>
                  </a:schemeClr>
                </a:solidFill>
                <a:effectLst/>
              </a:rPr>
              <a:t>HTTPOnly</a:t>
            </a:r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</a:rPr>
              <a:t>,</a:t>
            </a: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</a:t>
            </a:r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</a:rPr>
              <a:t>ecuring cookies with  Secure flags,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</a:t>
            </a:r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</a:rPr>
              <a:t>anaging sessions securely,</a:t>
            </a: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U</a:t>
            </a:r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</a:rPr>
              <a:t>sing XSS filters,</a:t>
            </a: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C</a:t>
            </a:r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</a:rPr>
              <a:t>onducting regular security audits.</a:t>
            </a:r>
          </a:p>
        </p:txBody>
      </p:sp>
      <p:sp>
        <p:nvSpPr>
          <p:cNvPr id="1128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28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416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545938"/>
            <a:ext cx="4368602" cy="8030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b="1" dirty="0" err="1"/>
              <a:t>Arachni</a:t>
            </a:r>
            <a:r>
              <a:rPr lang="en-US" sz="5400" b="1" dirty="0"/>
              <a:t> Setup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8C052C-7390-3A09-4CA7-687A1174BB70}"/>
              </a:ext>
            </a:extLst>
          </p:cNvPr>
          <p:cNvSpPr txBox="1"/>
          <p:nvPr/>
        </p:nvSpPr>
        <p:spPr>
          <a:xfrm>
            <a:off x="640080" y="1696880"/>
            <a:ext cx="4368602" cy="4503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0" i="0" u="none" strike="noStrike" dirty="0">
                <a:effectLst/>
                <a:hlinkClick r:id="rId3"/>
              </a:rPr>
              <a:t>https://medium.com/@opnchaudhary/how-to-use-arachni-for-web-vulnerability-scanner-aa33c360b51d</a:t>
            </a:r>
            <a:endParaRPr lang="en-US" sz="1600" b="0" i="0" u="none" strike="noStrike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Ruby errors: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</a:rPr>
              <a:t>sudo</a:t>
            </a:r>
            <a:r>
              <a:rPr lang="en-US" sz="1600" dirty="0">
                <a:effectLst/>
              </a:rPr>
              <a:t> apt-get </a:t>
            </a:r>
            <a:r>
              <a:rPr lang="en-US" sz="1600" dirty="0" err="1">
                <a:effectLst/>
              </a:rPr>
              <a:t>autoremove</a:t>
            </a:r>
            <a:r>
              <a:rPr lang="en-US" sz="1600" dirty="0">
                <a:effectLst/>
              </a:rPr>
              <a:t> ruby 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Windows: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https://github.com/Arachni/arachni/releases/download/v1.6.1.3/arachni-1.6.1.3-0.6.1.1-windows-x86_64.exe</a:t>
            </a:r>
            <a:endParaRPr lang="en-US" sz="1600" dirty="0"/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.\</a:t>
            </a:r>
            <a:r>
              <a:rPr lang="en-US" sz="1600" dirty="0" err="1"/>
              <a:t>arachni_web</a:t>
            </a:r>
            <a:endParaRPr lang="en-US" sz="1600" dirty="0"/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username = </a:t>
            </a:r>
            <a:r>
              <a:rPr lang="en-US" sz="1600" b="0" i="0" u="none" strike="noStrike" dirty="0" err="1">
                <a:effectLst/>
              </a:rPr>
              <a:t>admin@admin.admin</a:t>
            </a:r>
            <a:br>
              <a:rPr lang="en-US" sz="1600" dirty="0"/>
            </a:br>
            <a:r>
              <a:rPr lang="en-US" sz="1600" dirty="0"/>
              <a:t>     </a:t>
            </a:r>
            <a:r>
              <a:rPr lang="en-US" sz="1600" b="0" i="0" u="none" strike="noStrike" dirty="0">
                <a:effectLst/>
              </a:rPr>
              <a:t>password = administrator</a:t>
            </a:r>
            <a:br>
              <a:rPr lang="en-US" sz="1600" dirty="0"/>
            </a:br>
            <a:endParaRPr lang="en-US" sz="1600" b="0" i="0" u="none" strike="noStrike" dirty="0">
              <a:effectLst/>
            </a:endParaRPr>
          </a:p>
        </p:txBody>
      </p:sp>
      <p:pic>
        <p:nvPicPr>
          <p:cNvPr id="21" name="Picture 20" descr="A colorful background with dots and lines&#10;&#10;Description automatically generated">
            <a:extLst>
              <a:ext uri="{FF2B5EF4-FFF2-40B4-BE49-F238E27FC236}">
                <a16:creationId xmlns:a16="http://schemas.microsoft.com/office/drawing/2014/main" id="{5349E319-0CFB-DECB-B330-AA8A9D2DBA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55" r="22380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219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/>
              <a:t>OWASP ZAP Setup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C052C-7390-3A09-4CA7-687A1174BB70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hlinkClick r:id="rId3"/>
              </a:rPr>
              <a:t>ZAP – Download (zaproxy.org)</a:t>
            </a:r>
            <a:r>
              <a:rPr lang="en-US" sz="220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0" i="0" u="none" strike="noStrike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Pre-requirement: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hlinkClick r:id="rId4"/>
              </a:rPr>
              <a:t>Java Downloads | Oracle</a:t>
            </a:r>
            <a:r>
              <a:rPr lang="en-US" sz="2200"/>
              <a:t> </a:t>
            </a:r>
            <a:endParaRPr lang="en-US" sz="2200" b="0" i="0" u="none" strike="noStrike">
              <a:effectLst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8BD6AE-E11D-799A-6AF7-E1486BAC39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684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027871"/>
            <a:ext cx="4368602" cy="7504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Additional : web portals for education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C052C-7390-3A09-4CA7-687A1174BB70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0" i="0" u="none" strike="noStrike" dirty="0">
              <a:effectLst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8BD6AE-E11D-799A-6AF7-E1486BAC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AA690E-5AA8-5280-E7A2-63CA151935E0}"/>
              </a:ext>
            </a:extLst>
          </p:cNvPr>
          <p:cNvSpPr txBox="1"/>
          <p:nvPr/>
        </p:nvSpPr>
        <p:spPr>
          <a:xfrm>
            <a:off x="498764" y="305966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hlinkClick r:id="rId4"/>
              </a:rPr>
              <a:t>https://github.com/digininja/DVWA</a:t>
            </a:r>
            <a:endParaRPr lang="en-TR" dirty="0"/>
          </a:p>
          <a:p>
            <a:endParaRPr lang="en-TR" dirty="0"/>
          </a:p>
          <a:p>
            <a:r>
              <a:rPr lang="en-US" dirty="0">
                <a:hlinkClick r:id="rId5"/>
              </a:rPr>
              <a:t>http://www.itsecgames.com</a:t>
            </a:r>
            <a:endParaRPr lang="en-TR" dirty="0"/>
          </a:p>
          <a:p>
            <a:endParaRPr lang="en-TR" dirty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owasp.org</a:t>
            </a:r>
            <a:r>
              <a:rPr lang="en-US" dirty="0">
                <a:hlinkClick r:id="rId6"/>
              </a:rPr>
              <a:t>/www-project-</a:t>
            </a:r>
            <a:r>
              <a:rPr lang="en-US" dirty="0" err="1">
                <a:hlinkClick r:id="rId6"/>
              </a:rPr>
              <a:t>webgoat</a:t>
            </a:r>
            <a:r>
              <a:rPr lang="en-US" dirty="0">
                <a:hlinkClick r:id="rId6"/>
              </a:rPr>
              <a:t>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3258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9" name="Rectangle 1128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4654296" y="640080"/>
            <a:ext cx="6894576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</a:rPr>
              <a:t>AI Extensions for </a:t>
            </a:r>
            <a:r>
              <a:rPr lang="en-US" sz="6600" dirty="0" err="1">
                <a:latin typeface="+mj-lt"/>
                <a:ea typeface="+mj-ea"/>
                <a:cs typeface="+mj-cs"/>
              </a:rPr>
              <a:t>BurpSuite</a:t>
            </a:r>
            <a:endParaRPr lang="en-US" sz="6600" dirty="0">
              <a:latin typeface="+mj-lt"/>
              <a:ea typeface="+mj-ea"/>
              <a:cs typeface="+mj-cs"/>
            </a:endParaRPr>
          </a:p>
        </p:txBody>
      </p:sp>
      <p:pic>
        <p:nvPicPr>
          <p:cNvPr id="11285" name="Picture 11284" descr="Angle view of circuit shaped like a brain">
            <a:extLst>
              <a:ext uri="{FF2B5EF4-FFF2-40B4-BE49-F238E27FC236}">
                <a16:creationId xmlns:a16="http://schemas.microsoft.com/office/drawing/2014/main" id="{E38E9915-55DD-B033-11D2-91A54F2AC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8" r="29334" b="2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29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2D45-41D2-5FC5-B30E-4B2E3A781100}"/>
              </a:ext>
            </a:extLst>
          </p:cNvPr>
          <p:cNvSpPr txBox="1"/>
          <p:nvPr/>
        </p:nvSpPr>
        <p:spPr>
          <a:xfrm>
            <a:off x="4844715" y="47522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https://burpgpt.app/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C0C00-36D6-0DE3-D38D-DC90515198AF}"/>
              </a:ext>
            </a:extLst>
          </p:cNvPr>
          <p:cNvSpPr txBox="1"/>
          <p:nvPr/>
        </p:nvSpPr>
        <p:spPr>
          <a:xfrm>
            <a:off x="4844715" y="51627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https://github.com/aress31/burpgpt</a:t>
            </a:r>
          </a:p>
        </p:txBody>
      </p:sp>
    </p:spTree>
    <p:extLst>
      <p:ext uri="{BB962C8B-B14F-4D97-AF65-F5344CB8AC3E}">
        <p14:creationId xmlns:p14="http://schemas.microsoft.com/office/powerpoint/2010/main" val="141467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70-211B-BCE0-D25F-564FE3C34BFB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LIVE Vulnerability Exploit (Spring4Shell)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764E2-A36A-BD22-4C67-1BA668820DA8}"/>
              </a:ext>
            </a:extLst>
          </p:cNvPr>
          <p:cNvSpPr txBox="1"/>
          <p:nvPr/>
        </p:nvSpPr>
        <p:spPr>
          <a:xfrm>
            <a:off x="954505" y="53938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https://github.com/Leovalcante/spring4shell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65165-CE3F-1282-8F58-CC5D7C4FDC74}"/>
              </a:ext>
            </a:extLst>
          </p:cNvPr>
          <p:cNvSpPr txBox="1"/>
          <p:nvPr/>
        </p:nvSpPr>
        <p:spPr>
          <a:xfrm>
            <a:off x="954505" y="5024481"/>
            <a:ext cx="7636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https://www.shodan.io/search?query=http.favicon.hash%3A116323821</a:t>
            </a:r>
          </a:p>
        </p:txBody>
      </p:sp>
    </p:spTree>
    <p:extLst>
      <p:ext uri="{BB962C8B-B14F-4D97-AF65-F5344CB8AC3E}">
        <p14:creationId xmlns:p14="http://schemas.microsoft.com/office/powerpoint/2010/main" val="308016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23" y="554755"/>
            <a:ext cx="10580327" cy="226061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4000" b="1" dirty="0">
                <a:latin typeface="Nunito Sans" pitchFamily="2" charset="77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 Fundamentals for Web (HTTP Status Codes – Redirect Example)</a:t>
            </a:r>
            <a:br>
              <a:rPr lang="en-US" sz="2400" b="0" i="0" u="none" strike="noStrike" dirty="0">
                <a:effectLst/>
                <a:latin typeface="Nunito Sans" pitchFamily="2" charset="77"/>
              </a:rPr>
            </a:b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59238-56E4-C2E3-6602-C507D76A9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816" y="1467498"/>
            <a:ext cx="5945257" cy="46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307" y="3053774"/>
            <a:ext cx="4368602" cy="7504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Prize Kahoot!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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C052C-7390-3A09-4CA7-687A1174BB70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0" i="0" u="none" strike="noStrike" dirty="0">
              <a:effectLst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8BD6AE-E11D-799A-6AF7-E1486BAC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894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E85C83B-318E-2606-79AF-83ACFB5BC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49" y="699656"/>
            <a:ext cx="1392381" cy="13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1EC02-0E7E-2FCF-D45C-E4A98A62827B}"/>
              </a:ext>
            </a:extLst>
          </p:cNvPr>
          <p:cNvSpPr txBox="1"/>
          <p:nvPr/>
        </p:nvSpPr>
        <p:spPr>
          <a:xfrm>
            <a:off x="5233477" y="6010991"/>
            <a:ext cx="106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/FerdiGul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E4A2D-79A8-CAF7-2496-86FE83955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374" y="5652654"/>
            <a:ext cx="986103" cy="986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D1088-D735-64DD-0677-7E77BCBB922C}"/>
              </a:ext>
            </a:extLst>
          </p:cNvPr>
          <p:cNvSpPr txBox="1"/>
          <p:nvPr/>
        </p:nvSpPr>
        <p:spPr>
          <a:xfrm>
            <a:off x="1589439" y="5922230"/>
            <a:ext cx="98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/gulferdi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8ADE59D-CF8D-10BA-F15C-179F4808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63" y="5781858"/>
            <a:ext cx="650076" cy="65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Mail icon clipart">
            <a:extLst>
              <a:ext uri="{FF2B5EF4-FFF2-40B4-BE49-F238E27FC236}">
                <a16:creationId xmlns:a16="http://schemas.microsoft.com/office/drawing/2014/main" id="{FAD4BD30-891C-90EA-EAED-8450298C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729" y="5781858"/>
            <a:ext cx="701687" cy="7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DSC EMSI Rabat">
            <a:extLst>
              <a:ext uri="{FF2B5EF4-FFF2-40B4-BE49-F238E27FC236}">
                <a16:creationId xmlns:a16="http://schemas.microsoft.com/office/drawing/2014/main" id="{E5AE467D-F038-1EB3-BC90-05EF7BD52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24" y="902264"/>
            <a:ext cx="1094281" cy="109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D3F1DB8-798F-A219-B021-7B7CBA35373F}"/>
              </a:ext>
            </a:extLst>
          </p:cNvPr>
          <p:cNvSpPr txBox="1">
            <a:spLocks/>
          </p:cNvSpPr>
          <p:nvPr/>
        </p:nvSpPr>
        <p:spPr>
          <a:xfrm>
            <a:off x="6856755" y="1155305"/>
            <a:ext cx="2251948" cy="5881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Nunito Sans" panose="020F0502020204030204" pitchFamily="34" charset="0"/>
              </a:rPr>
              <a:t>Google Developer Student Clubs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Nunito Sans" panose="020F0502020204030204" pitchFamily="34" charset="0"/>
              </a:rPr>
              <a:t>Kocaeli</a:t>
            </a:r>
            <a:r>
              <a:rPr lang="en-US" sz="1600" dirty="0">
                <a:solidFill>
                  <a:schemeClr val="bg1"/>
                </a:solidFill>
                <a:latin typeface="Nunito Sans" panose="020F0502020204030204" pitchFamily="34" charset="0"/>
              </a:rPr>
              <a:t> University</a:t>
            </a:r>
            <a:endParaRPr lang="en-TR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black bird with a red and white circle&#10;&#10;Description automatically generated">
            <a:extLst>
              <a:ext uri="{FF2B5EF4-FFF2-40B4-BE49-F238E27FC236}">
                <a16:creationId xmlns:a16="http://schemas.microsoft.com/office/drawing/2014/main" id="{377ED1C1-8CC8-09CA-9146-3173C0060A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477" y="983096"/>
            <a:ext cx="1651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95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E642BA-DC59-7C60-F9F9-53C278F5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90" y="1298428"/>
            <a:ext cx="6367207" cy="47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6E3774-14E0-36DA-FA4B-5CE2BA2B58C0}"/>
              </a:ext>
            </a:extLst>
          </p:cNvPr>
          <p:cNvSpPr txBox="1">
            <a:spLocks/>
          </p:cNvSpPr>
          <p:nvPr/>
        </p:nvSpPr>
        <p:spPr>
          <a:xfrm>
            <a:off x="640123" y="554755"/>
            <a:ext cx="8088241" cy="22606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4000" b="1" dirty="0">
                <a:latin typeface="Nunito Sans" pitchFamily="2" charset="77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 Fundamentals for Web (HTTP METHODS)</a:t>
            </a:r>
            <a:br>
              <a:rPr lang="en-US" sz="2400" dirty="0">
                <a:latin typeface="Nunito Sans" pitchFamily="2" charset="77"/>
              </a:rPr>
            </a:b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</p:spTree>
    <p:extLst>
      <p:ext uri="{BB962C8B-B14F-4D97-AF65-F5344CB8AC3E}">
        <p14:creationId xmlns:p14="http://schemas.microsoft.com/office/powerpoint/2010/main" val="12955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23" y="554755"/>
            <a:ext cx="8088241" cy="226061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4000" b="1" dirty="0">
                <a:latin typeface="Nunito Sans" pitchFamily="2" charset="77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 Fundamentals for Web (HTTP METHODS)</a:t>
            </a:r>
            <a:br>
              <a:rPr lang="en-US" sz="2400" b="0" i="0" u="none" strike="noStrike" dirty="0">
                <a:effectLst/>
                <a:latin typeface="Nunito Sans" pitchFamily="2" charset="77"/>
              </a:rPr>
            </a:b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8C0A9D0-E7F7-FEEC-BF89-FBDCCE28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75" y="1318953"/>
            <a:ext cx="8753360" cy="50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2842417-655A-1C37-660D-8512CA6D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74" y="1943553"/>
            <a:ext cx="7772400" cy="238900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4F0FDC-8F41-E170-B005-51A8DAB10E10}"/>
              </a:ext>
            </a:extLst>
          </p:cNvPr>
          <p:cNvSpPr txBox="1">
            <a:spLocks/>
          </p:cNvSpPr>
          <p:nvPr/>
        </p:nvSpPr>
        <p:spPr>
          <a:xfrm>
            <a:off x="640123" y="554755"/>
            <a:ext cx="8088241" cy="22606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4000" b="1" dirty="0">
                <a:latin typeface="Nunito Sans" pitchFamily="2" charset="77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 Fundamentals for Web (HTTP METHODS)</a:t>
            </a:r>
            <a:br>
              <a:rPr lang="en-US" sz="2400" dirty="0">
                <a:latin typeface="Nunito Sans" pitchFamily="2" charset="77"/>
              </a:rPr>
            </a:b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</p:spTree>
    <p:extLst>
      <p:ext uri="{BB962C8B-B14F-4D97-AF65-F5344CB8AC3E}">
        <p14:creationId xmlns:p14="http://schemas.microsoft.com/office/powerpoint/2010/main" val="142058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219F2-9911-FA0B-93AC-2E66901FF50E}"/>
              </a:ext>
            </a:extLst>
          </p:cNvPr>
          <p:cNvSpPr txBox="1"/>
          <p:nvPr/>
        </p:nvSpPr>
        <p:spPr>
          <a:xfrm>
            <a:off x="2783239" y="1610627"/>
            <a:ext cx="76754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6B6B6B"/>
                </a:solidFill>
                <a:effectLst/>
                <a:latin typeface="sohne"/>
              </a:rPr>
              <a:t>Safe methods: GET, HEAD, OPTIONS, TRACE</a:t>
            </a:r>
          </a:p>
          <a:p>
            <a:pPr algn="l"/>
            <a:r>
              <a:rPr lang="en-US" b="0" i="0" u="none" strike="noStrike" dirty="0">
                <a:solidFill>
                  <a:srgbClr val="6B6B6B"/>
                </a:solidFill>
                <a:effectLst/>
                <a:latin typeface="sohne"/>
              </a:rPr>
              <a:t>Idempotent methods: GET, PUT, DELETE, HEAD,OPTIONS, TRACE</a:t>
            </a:r>
          </a:p>
          <a:p>
            <a:pPr algn="l"/>
            <a:r>
              <a:rPr lang="en-US" b="0" i="0" u="none" strike="noStrike" dirty="0">
                <a:solidFill>
                  <a:srgbClr val="6B6B6B"/>
                </a:solidFill>
                <a:effectLst/>
                <a:latin typeface="sohne"/>
              </a:rPr>
              <a:t>Cacheable methods: GET, HEAD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4F0FDC-8F41-E170-B005-51A8DAB10E10}"/>
              </a:ext>
            </a:extLst>
          </p:cNvPr>
          <p:cNvSpPr txBox="1">
            <a:spLocks/>
          </p:cNvSpPr>
          <p:nvPr/>
        </p:nvSpPr>
        <p:spPr>
          <a:xfrm>
            <a:off x="640123" y="554755"/>
            <a:ext cx="8088241" cy="16834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4000" b="1" dirty="0">
                <a:latin typeface="Nunito Sans" pitchFamily="2" charset="77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 Fundamentals for Web (Security Status Methods for WEB)</a:t>
            </a:r>
            <a:br>
              <a:rPr lang="en-US" sz="2400" dirty="0">
                <a:latin typeface="Nunito Sans" pitchFamily="2" charset="77"/>
              </a:rPr>
            </a:b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78A6764-5151-804A-38D3-FECFF8FEF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76" y="2787344"/>
            <a:ext cx="76454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3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8256</TotalTime>
  <Words>2488</Words>
  <Application>Microsoft Macintosh PowerPoint</Application>
  <PresentationFormat>Widescreen</PresentationFormat>
  <Paragraphs>330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Calibri Light</vt:lpstr>
      <vt:lpstr>IBM Plex Mono</vt:lpstr>
      <vt:lpstr>Nunito Sans</vt:lpstr>
      <vt:lpstr>Segoe UI Web (West European)</vt:lpstr>
      <vt:lpstr>sohne</vt:lpstr>
      <vt:lpstr>Söhne</vt:lpstr>
      <vt:lpstr>source-code-pro</vt:lpstr>
      <vt:lpstr>Ubuntu</vt:lpstr>
      <vt:lpstr>Office Theme</vt:lpstr>
      <vt:lpstr>Burp Suite 101</vt:lpstr>
      <vt:lpstr>PowerPoint Presentation</vt:lpstr>
      <vt:lpstr> Network Fundamentals for Web (URL Structure)   </vt:lpstr>
      <vt:lpstr> Network Fundamentals for Web (HTTP Status Codes)   </vt:lpstr>
      <vt:lpstr> Network Fundamentals for Web (HTTP Status Codes – Redirect Example)   </vt:lpstr>
      <vt:lpstr>PowerPoint Presentation</vt:lpstr>
      <vt:lpstr> Network Fundamentals for Web (HTTP METHODS)   </vt:lpstr>
      <vt:lpstr>PowerPoint Presentation</vt:lpstr>
      <vt:lpstr>PowerPoint Presentation</vt:lpstr>
      <vt:lpstr>PowerPoint Presentation</vt:lpstr>
      <vt:lpstr> Network Fundamentals for Web (Example)   </vt:lpstr>
      <vt:lpstr> Network Fundamentals for Web (?Example)   </vt:lpstr>
      <vt:lpstr> Network Fundamentals for Web (Bonus-Example for OAuth)   </vt:lpstr>
      <vt:lpstr> Network Fundamentals for Web (Example for OAuth)   </vt:lpstr>
      <vt:lpstr> Live Example on Burp Suite to see the Requests and Responses based on (Basic and OAuth)   </vt:lpstr>
      <vt:lpstr>Burp Suite Fundamentals  </vt:lpstr>
      <vt:lpstr> Burp Suite Fundamentals   </vt:lpstr>
      <vt:lpstr> Burp Suite Fundamentals (Dashboard-Issue Activity) – Professional &amp; Enterprise Versions</vt:lpstr>
      <vt:lpstr> Burp Suite Fundamentals (Proxy Settings and Adding Cert)</vt:lpstr>
      <vt:lpstr>Burp Suite Fundamentals (Repeater)</vt:lpstr>
      <vt:lpstr>Burp Suite Fundamentals (Intruder)</vt:lpstr>
      <vt:lpstr>Burp Suite Fundamentals (Intruder)</vt:lpstr>
      <vt:lpstr>Burp Suite Fundamentals (Comparer)</vt:lpstr>
      <vt:lpstr>Burp Suite Fundamentals (Extentions)</vt:lpstr>
      <vt:lpstr>Burp Suite Fundamentals (Extentions)</vt:lpstr>
      <vt:lpstr>Burp Suite Fundamentals (Install Extensions together)</vt:lpstr>
      <vt:lpstr>Burp Suite Fundamentals (Install Extensions together)</vt:lpstr>
      <vt:lpstr>Burp Suite Fundamentals (Install Extensions together)</vt:lpstr>
      <vt:lpstr>Burp Suite Fundamentals (Extentions-yourself)</vt:lpstr>
      <vt:lpstr>Web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Arachni Setup</vt:lpstr>
      <vt:lpstr>OWASP ZAP Setup</vt:lpstr>
      <vt:lpstr>Additional : web portals for education</vt:lpstr>
      <vt:lpstr>PowerPoint Presentation</vt:lpstr>
      <vt:lpstr>PowerPoint Presentation</vt:lpstr>
      <vt:lpstr>Prize Kahoot! 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Siber Güvenlik Perspektif Yaklaşımlar</dc:title>
  <dc:creator>Ferdi Gul</dc:creator>
  <cp:lastModifiedBy>Ferdi Gul</cp:lastModifiedBy>
  <cp:revision>440</cp:revision>
  <dcterms:created xsi:type="dcterms:W3CDTF">2023-11-03T18:10:53Z</dcterms:created>
  <dcterms:modified xsi:type="dcterms:W3CDTF">2024-02-11T20:42:42Z</dcterms:modified>
</cp:coreProperties>
</file>